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88000" cy="10287000"/>
  <p:notesSz cx="6858000" cy="9144000"/>
  <p:embeddedFontLst>
    <p:embeddedFont>
      <p:font typeface="Roboto" panose="020B0604020202020204" charset="0"/>
      <p:regular r:id="rId36"/>
    </p:embeddedFont>
    <p:embeddedFont>
      <p:font typeface="Open Sans Extra Bold" panose="020B0604020202020204" charset="0"/>
      <p:regular r:id="rId37"/>
    </p:embeddedFont>
    <p:embeddedFont>
      <p:font typeface="Roboto Bold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 Bold" panose="020B0604020202020204" charset="0"/>
      <p:regular r:id="rId43"/>
    </p:embeddedFont>
    <p:embeddedFont>
      <p:font typeface="Open San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7.svg"/><Relationship Id="rId18" Type="http://schemas.openxmlformats.org/officeDocument/2006/relationships/image" Target="../media/image41.svg"/><Relationship Id="rId3" Type="http://schemas.openxmlformats.org/officeDocument/2006/relationships/image" Target="../media/image27.svg"/><Relationship Id="rId21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image" Target="../media/image17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24.png"/><Relationship Id="rId23" Type="http://schemas.openxmlformats.org/officeDocument/2006/relationships/image" Target="../media/image29.png"/><Relationship Id="rId10" Type="http://schemas.openxmlformats.org/officeDocument/2006/relationships/image" Target="../media/image21.png"/><Relationship Id="rId19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9.svg"/><Relationship Id="rId5" Type="http://schemas.openxmlformats.org/officeDocument/2006/relationships/image" Target="../media/image56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3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5543"/>
            <a:ext cx="18288000" cy="8117907"/>
            <a:chOff x="0" y="0"/>
            <a:chExt cx="6186311" cy="2746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746057"/>
            </a:xfrm>
            <a:custGeom>
              <a:avLst/>
              <a:gdLst/>
              <a:ahLst/>
              <a:cxnLst/>
              <a:rect l="l" t="t" r="r" b="b"/>
              <a:pathLst>
                <a:path w="6186311" h="2746057">
                  <a:moveTo>
                    <a:pt x="6061851" y="2746057"/>
                  </a:moveTo>
                  <a:lnTo>
                    <a:pt x="124460" y="2746057"/>
                  </a:lnTo>
                  <a:cubicBezTo>
                    <a:pt x="55880" y="2746057"/>
                    <a:pt x="0" y="2690177"/>
                    <a:pt x="0" y="26215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2621597"/>
                  </a:lnTo>
                  <a:cubicBezTo>
                    <a:pt x="6186311" y="2690177"/>
                    <a:pt x="6130431" y="2746057"/>
                    <a:pt x="6061851" y="2746057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16662" y="517994"/>
            <a:ext cx="6760368" cy="67519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706216" y="1144905"/>
            <a:ext cx="5381261" cy="54980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8489" y="2080063"/>
            <a:ext cx="8916957" cy="795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58"/>
              </a:lnSpc>
            </a:pPr>
            <a:r>
              <a:rPr lang="en-US" sz="8780">
                <a:solidFill>
                  <a:srgbClr val="FF1616"/>
                </a:solidFill>
                <a:latin typeface="Roboto"/>
              </a:rPr>
              <a:t>P</a:t>
            </a:r>
            <a:r>
              <a:rPr lang="en-US" sz="8780">
                <a:solidFill>
                  <a:srgbClr val="0F3256"/>
                </a:solidFill>
                <a:latin typeface="Roboto"/>
              </a:rPr>
              <a:t>iano</a:t>
            </a:r>
          </a:p>
          <a:p>
            <a:pPr>
              <a:lnSpc>
                <a:spcPts val="9658"/>
              </a:lnSpc>
            </a:pPr>
            <a:r>
              <a:rPr lang="en-US" sz="8780">
                <a:solidFill>
                  <a:srgbClr val="FF1616"/>
                </a:solidFill>
                <a:latin typeface="Roboto"/>
              </a:rPr>
              <a:t>T</a:t>
            </a:r>
            <a:r>
              <a:rPr lang="en-US" sz="8780">
                <a:solidFill>
                  <a:srgbClr val="0F3256"/>
                </a:solidFill>
                <a:latin typeface="Roboto"/>
              </a:rPr>
              <a:t>riennale</a:t>
            </a:r>
          </a:p>
          <a:p>
            <a:pPr>
              <a:lnSpc>
                <a:spcPts val="9658"/>
              </a:lnSpc>
            </a:pPr>
            <a:r>
              <a:rPr lang="en-US" sz="8780">
                <a:solidFill>
                  <a:srgbClr val="FF1616"/>
                </a:solidFill>
                <a:latin typeface="Roboto"/>
              </a:rPr>
              <a:t>O</a:t>
            </a:r>
            <a:r>
              <a:rPr lang="en-US" sz="8780">
                <a:solidFill>
                  <a:srgbClr val="0F3256"/>
                </a:solidFill>
                <a:latin typeface="Roboto"/>
              </a:rPr>
              <a:t>fferta</a:t>
            </a:r>
          </a:p>
          <a:p>
            <a:pPr>
              <a:lnSpc>
                <a:spcPts val="9658"/>
              </a:lnSpc>
            </a:pPr>
            <a:r>
              <a:rPr lang="en-US" sz="8780">
                <a:solidFill>
                  <a:srgbClr val="FF1616"/>
                </a:solidFill>
                <a:latin typeface="Roboto"/>
              </a:rPr>
              <a:t>F</a:t>
            </a:r>
            <a:r>
              <a:rPr lang="en-US" sz="8780">
                <a:solidFill>
                  <a:srgbClr val="0F3256"/>
                </a:solidFill>
                <a:latin typeface="Roboto"/>
              </a:rPr>
              <a:t>ormativa</a:t>
            </a:r>
          </a:p>
          <a:p>
            <a:pPr>
              <a:lnSpc>
                <a:spcPts val="9658"/>
              </a:lnSpc>
            </a:pPr>
            <a:endParaRPr lang="en-US" sz="8780">
              <a:solidFill>
                <a:srgbClr val="0F3256"/>
              </a:solidFill>
              <a:latin typeface="Roboto"/>
            </a:endParaRPr>
          </a:p>
          <a:p>
            <a:pPr>
              <a:lnSpc>
                <a:spcPts val="4629"/>
              </a:lnSpc>
            </a:pPr>
            <a:endParaRPr lang="en-US" sz="8780">
              <a:solidFill>
                <a:srgbClr val="0F3256"/>
              </a:solidFill>
              <a:latin typeface="Roboto"/>
            </a:endParaRPr>
          </a:p>
          <a:p>
            <a:pPr>
              <a:lnSpc>
                <a:spcPts val="9658"/>
              </a:lnSpc>
            </a:pPr>
            <a:endParaRPr lang="en-US" sz="8780">
              <a:solidFill>
                <a:srgbClr val="0F3256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5908" y="971874"/>
            <a:ext cx="1075961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99"/>
              </a:lnSpc>
            </a:pPr>
            <a:r>
              <a:rPr lang="en-US" sz="5499">
                <a:solidFill>
                  <a:srgbClr val="0F3256"/>
                </a:solidFill>
                <a:latin typeface="Roboto Bold"/>
              </a:rPr>
              <a:t>Istituto Comprensivo di Buccino</a:t>
            </a:r>
          </a:p>
          <a:p>
            <a:pPr>
              <a:lnSpc>
                <a:spcPts val="3599"/>
              </a:lnSpc>
            </a:pPr>
            <a:endParaRPr lang="en-US" sz="5499">
              <a:solidFill>
                <a:srgbClr val="0F3256"/>
              </a:solidFill>
              <a:latin typeface="Robo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8489" y="8888730"/>
            <a:ext cx="9850539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>
                <a:solidFill>
                  <a:srgbClr val="0F3256"/>
                </a:solidFill>
                <a:latin typeface="Roboto"/>
              </a:rPr>
              <a:t>aa.ss. 2022/2023 -2023/2024 - 2024/2025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8489" y="7882474"/>
            <a:ext cx="66711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Buccino e Palomonte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1423" y="521821"/>
            <a:ext cx="5430649" cy="36656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5756560" y="-12050175"/>
            <a:ext cx="6729461" cy="18288000"/>
            <a:chOff x="0" y="0"/>
            <a:chExt cx="2276386" cy="61863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6386" cy="6186311"/>
            </a:xfrm>
            <a:custGeom>
              <a:avLst/>
              <a:gdLst/>
              <a:ahLst/>
              <a:cxnLst/>
              <a:rect l="l" t="t" r="r" b="b"/>
              <a:pathLst>
                <a:path w="2276386" h="6186311">
                  <a:moveTo>
                    <a:pt x="2151926" y="6186311"/>
                  </a:moveTo>
                  <a:lnTo>
                    <a:pt x="124460" y="6186311"/>
                  </a:lnTo>
                  <a:cubicBezTo>
                    <a:pt x="55880" y="6186311"/>
                    <a:pt x="0" y="6130431"/>
                    <a:pt x="0" y="6061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51926" y="0"/>
                  </a:lnTo>
                  <a:cubicBezTo>
                    <a:pt x="2220506" y="0"/>
                    <a:pt x="2276386" y="55880"/>
                    <a:pt x="2276386" y="124460"/>
                  </a:cubicBezTo>
                  <a:lnTo>
                    <a:pt x="2276386" y="6061851"/>
                  </a:lnTo>
                  <a:cubicBezTo>
                    <a:pt x="2276386" y="6130431"/>
                    <a:pt x="2220506" y="6186311"/>
                    <a:pt x="2151926" y="6186311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17686" y="1415214"/>
            <a:ext cx="4338123" cy="168644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46996" y="1204915"/>
            <a:ext cx="11583949" cy="260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Roboto"/>
              </a:rPr>
              <a:t>La legge n.234/2021 ha previsto l'introduzione dell'insegnamento dell'educazione motoria nelle classi 5^ della scuola primaria. </a:t>
            </a:r>
          </a:p>
          <a:p>
            <a:pPr algn="just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Roboto"/>
              </a:rPr>
              <a:t>L'organizzazione del nostro istituto è la seguente:</a:t>
            </a:r>
          </a:p>
        </p:txBody>
      </p:sp>
      <p:sp>
        <p:nvSpPr>
          <p:cNvPr id="7" name="AutoShape 7"/>
          <p:cNvSpPr/>
          <p:nvPr/>
        </p:nvSpPr>
        <p:spPr>
          <a:xfrm>
            <a:off x="1036565" y="6566040"/>
            <a:ext cx="6148016" cy="90512"/>
          </a:xfrm>
          <a:prstGeom prst="rect">
            <a:avLst/>
          </a:prstGeom>
          <a:solidFill>
            <a:srgbClr val="777777">
              <a:alpha val="19608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1036565" y="7475701"/>
            <a:ext cx="6151948" cy="90107"/>
          </a:xfrm>
          <a:prstGeom prst="rect">
            <a:avLst/>
          </a:prstGeom>
          <a:solidFill>
            <a:srgbClr val="777777">
              <a:alpha val="19608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024767" y="8413534"/>
            <a:ext cx="6159813" cy="57325"/>
          </a:xfrm>
          <a:prstGeom prst="rect">
            <a:avLst/>
          </a:prstGeom>
          <a:solidFill>
            <a:srgbClr val="777777">
              <a:alpha val="19608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1005717" y="4267601"/>
            <a:ext cx="6155881" cy="137536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1" name="AutoShape 11"/>
          <p:cNvSpPr/>
          <p:nvPr/>
        </p:nvSpPr>
        <p:spPr>
          <a:xfrm>
            <a:off x="7188513" y="4254184"/>
            <a:ext cx="2644719" cy="1375362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2" name="AutoShape 12"/>
          <p:cNvSpPr/>
          <p:nvPr/>
        </p:nvSpPr>
        <p:spPr>
          <a:xfrm>
            <a:off x="9829300" y="4254184"/>
            <a:ext cx="3458820" cy="1375362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3" name="AutoShape 13"/>
          <p:cNvSpPr/>
          <p:nvPr/>
        </p:nvSpPr>
        <p:spPr>
          <a:xfrm>
            <a:off x="13288121" y="4287707"/>
            <a:ext cx="4310729" cy="1306032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14" name="Group 14"/>
          <p:cNvGrpSpPr/>
          <p:nvPr/>
        </p:nvGrpSpPr>
        <p:grpSpPr>
          <a:xfrm>
            <a:off x="1009650" y="5577452"/>
            <a:ext cx="6155881" cy="3976714"/>
            <a:chOff x="0" y="0"/>
            <a:chExt cx="9616268" cy="62121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16268" cy="6212132"/>
            </a:xfrm>
            <a:custGeom>
              <a:avLst/>
              <a:gdLst/>
              <a:ahLst/>
              <a:cxnLst/>
              <a:rect l="l" t="t" r="r" b="b"/>
              <a:pathLst>
                <a:path w="9616268" h="6212132">
                  <a:moveTo>
                    <a:pt x="0" y="0"/>
                  </a:moveTo>
                  <a:lnTo>
                    <a:pt x="0" y="6212132"/>
                  </a:lnTo>
                  <a:lnTo>
                    <a:pt x="9616268" y="6212132"/>
                  </a:lnTo>
                  <a:lnTo>
                    <a:pt x="9616268" y="0"/>
                  </a:lnTo>
                  <a:lnTo>
                    <a:pt x="0" y="0"/>
                  </a:lnTo>
                  <a:close/>
                  <a:moveTo>
                    <a:pt x="9555308" y="6151172"/>
                  </a:moveTo>
                  <a:lnTo>
                    <a:pt x="59690" y="6151172"/>
                  </a:lnTo>
                  <a:lnTo>
                    <a:pt x="59690" y="59690"/>
                  </a:lnTo>
                  <a:lnTo>
                    <a:pt x="9555308" y="59690"/>
                  </a:lnTo>
                  <a:lnTo>
                    <a:pt x="9555308" y="6151172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184581" y="5593740"/>
            <a:ext cx="2644719" cy="3976714"/>
            <a:chOff x="0" y="0"/>
            <a:chExt cx="4131388" cy="62121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131388" cy="6212132"/>
            </a:xfrm>
            <a:custGeom>
              <a:avLst/>
              <a:gdLst/>
              <a:ahLst/>
              <a:cxnLst/>
              <a:rect l="l" t="t" r="r" b="b"/>
              <a:pathLst>
                <a:path w="4131388" h="6212132">
                  <a:moveTo>
                    <a:pt x="0" y="0"/>
                  </a:moveTo>
                  <a:lnTo>
                    <a:pt x="0" y="6212132"/>
                  </a:lnTo>
                  <a:lnTo>
                    <a:pt x="4131388" y="6212132"/>
                  </a:lnTo>
                  <a:lnTo>
                    <a:pt x="4131388" y="0"/>
                  </a:lnTo>
                  <a:lnTo>
                    <a:pt x="0" y="0"/>
                  </a:lnTo>
                  <a:close/>
                  <a:moveTo>
                    <a:pt x="4070428" y="6151172"/>
                  </a:moveTo>
                  <a:lnTo>
                    <a:pt x="59690" y="6151172"/>
                  </a:lnTo>
                  <a:lnTo>
                    <a:pt x="59690" y="59690"/>
                  </a:lnTo>
                  <a:lnTo>
                    <a:pt x="4070428" y="59690"/>
                  </a:lnTo>
                  <a:lnTo>
                    <a:pt x="4070428" y="6151172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833233" y="5593740"/>
            <a:ext cx="3473938" cy="3976714"/>
            <a:chOff x="0" y="0"/>
            <a:chExt cx="5426732" cy="62121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26732" cy="6212132"/>
            </a:xfrm>
            <a:custGeom>
              <a:avLst/>
              <a:gdLst/>
              <a:ahLst/>
              <a:cxnLst/>
              <a:rect l="l" t="t" r="r" b="b"/>
              <a:pathLst>
                <a:path w="5426732" h="6212132">
                  <a:moveTo>
                    <a:pt x="0" y="0"/>
                  </a:moveTo>
                  <a:lnTo>
                    <a:pt x="0" y="6212132"/>
                  </a:lnTo>
                  <a:lnTo>
                    <a:pt x="5426732" y="6212132"/>
                  </a:lnTo>
                  <a:lnTo>
                    <a:pt x="5426732" y="0"/>
                  </a:lnTo>
                  <a:lnTo>
                    <a:pt x="0" y="0"/>
                  </a:lnTo>
                  <a:close/>
                  <a:moveTo>
                    <a:pt x="5365772" y="6151172"/>
                  </a:moveTo>
                  <a:lnTo>
                    <a:pt x="59690" y="6151172"/>
                  </a:lnTo>
                  <a:lnTo>
                    <a:pt x="59690" y="59690"/>
                  </a:lnTo>
                  <a:lnTo>
                    <a:pt x="5365772" y="59690"/>
                  </a:lnTo>
                  <a:lnTo>
                    <a:pt x="5365772" y="6151172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307171" y="5593740"/>
            <a:ext cx="4291679" cy="3976714"/>
            <a:chOff x="0" y="0"/>
            <a:chExt cx="6704147" cy="62121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04147" cy="6212132"/>
            </a:xfrm>
            <a:custGeom>
              <a:avLst/>
              <a:gdLst/>
              <a:ahLst/>
              <a:cxnLst/>
              <a:rect l="l" t="t" r="r" b="b"/>
              <a:pathLst>
                <a:path w="6704147" h="6212132">
                  <a:moveTo>
                    <a:pt x="0" y="0"/>
                  </a:moveTo>
                  <a:lnTo>
                    <a:pt x="0" y="6212132"/>
                  </a:lnTo>
                  <a:lnTo>
                    <a:pt x="6704147" y="6212132"/>
                  </a:lnTo>
                  <a:lnTo>
                    <a:pt x="6704147" y="0"/>
                  </a:lnTo>
                  <a:lnTo>
                    <a:pt x="0" y="0"/>
                  </a:lnTo>
                  <a:close/>
                  <a:moveTo>
                    <a:pt x="6643188" y="6151172"/>
                  </a:moveTo>
                  <a:lnTo>
                    <a:pt x="59690" y="6151172"/>
                  </a:lnTo>
                  <a:lnTo>
                    <a:pt x="59690" y="59690"/>
                  </a:lnTo>
                  <a:lnTo>
                    <a:pt x="6643188" y="59690"/>
                  </a:lnTo>
                  <a:lnTo>
                    <a:pt x="6643188" y="6151172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22" name="AutoShape 22"/>
          <p:cNvSpPr/>
          <p:nvPr/>
        </p:nvSpPr>
        <p:spPr>
          <a:xfrm>
            <a:off x="7188513" y="6577469"/>
            <a:ext cx="2648652" cy="1004627"/>
          </a:xfrm>
          <a:prstGeom prst="rect">
            <a:avLst/>
          </a:prstGeom>
          <a:solidFill>
            <a:srgbClr val="3EDAD8">
              <a:alpha val="19608"/>
            </a:srgbClr>
          </a:solidFill>
        </p:spPr>
      </p:sp>
      <p:sp>
        <p:nvSpPr>
          <p:cNvPr id="23" name="AutoShape 23"/>
          <p:cNvSpPr/>
          <p:nvPr/>
        </p:nvSpPr>
        <p:spPr>
          <a:xfrm>
            <a:off x="9837166" y="6577469"/>
            <a:ext cx="3450955" cy="1004627"/>
          </a:xfrm>
          <a:prstGeom prst="rect">
            <a:avLst/>
          </a:prstGeom>
          <a:solidFill>
            <a:srgbClr val="3EDAD8">
              <a:alpha val="19608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13307171" y="6577469"/>
            <a:ext cx="4291679" cy="1004627"/>
          </a:xfrm>
          <a:prstGeom prst="rect">
            <a:avLst/>
          </a:prstGeom>
          <a:solidFill>
            <a:srgbClr val="3EDAD8">
              <a:alpha val="19608"/>
            </a:srgbClr>
          </a:solidFill>
        </p:spPr>
      </p:sp>
      <p:sp>
        <p:nvSpPr>
          <p:cNvPr id="25" name="AutoShape 25"/>
          <p:cNvSpPr/>
          <p:nvPr/>
        </p:nvSpPr>
        <p:spPr>
          <a:xfrm>
            <a:off x="7188513" y="8470859"/>
            <a:ext cx="2648652" cy="1099595"/>
          </a:xfrm>
          <a:prstGeom prst="rect">
            <a:avLst/>
          </a:prstGeom>
          <a:solidFill>
            <a:srgbClr val="3EDAD8">
              <a:alpha val="19608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9837166" y="8470859"/>
            <a:ext cx="3450955" cy="1099595"/>
          </a:xfrm>
          <a:prstGeom prst="rect">
            <a:avLst/>
          </a:prstGeom>
          <a:solidFill>
            <a:srgbClr val="3EDAD8">
              <a:alpha val="19608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13288121" y="8494601"/>
            <a:ext cx="4310729" cy="1052111"/>
          </a:xfrm>
          <a:prstGeom prst="rect">
            <a:avLst/>
          </a:prstGeom>
          <a:solidFill>
            <a:srgbClr val="3EDAD8">
              <a:alpha val="19608"/>
            </a:srgbClr>
          </a:solidFill>
        </p:spPr>
      </p:sp>
      <p:sp>
        <p:nvSpPr>
          <p:cNvPr id="28" name="TextBox 28"/>
          <p:cNvSpPr txBox="1"/>
          <p:nvPr/>
        </p:nvSpPr>
        <p:spPr>
          <a:xfrm>
            <a:off x="3380738" y="4538005"/>
            <a:ext cx="252190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Roboto Bold"/>
              </a:rPr>
              <a:t>Plessi</a:t>
            </a:r>
            <a:endParaRPr lang="en-US" sz="4199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000060" y="4538005"/>
            <a:ext cx="344974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Roboto Bold"/>
              </a:rPr>
              <a:t>Orario</a:t>
            </a:r>
            <a:r>
              <a:rPr lang="en-US" sz="4199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Bold"/>
              </a:rPr>
              <a:t>attività</a:t>
            </a:r>
            <a:endParaRPr lang="en-US" sz="4199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923784" y="4538005"/>
            <a:ext cx="3292836" cy="721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Roboto Bold"/>
              </a:rPr>
              <a:t>Pausa pranzo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92349" y="4538005"/>
            <a:ext cx="172201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Roboto Bold"/>
              </a:rPr>
              <a:t>Giorni</a:t>
            </a:r>
            <a:endParaRPr lang="en-US" sz="4199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380342" y="5693932"/>
            <a:ext cx="4156132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Roboto"/>
              </a:rPr>
              <a:t>Buccino</a:t>
            </a:r>
            <a:r>
              <a:rPr lang="en-US" sz="4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"/>
              </a:rPr>
              <a:t>Borgo</a:t>
            </a:r>
            <a:endParaRPr lang="en-US" sz="419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178422" y="7585810"/>
            <a:ext cx="435805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Roboto"/>
              </a:rPr>
              <a:t>Palomonte</a:t>
            </a:r>
            <a:r>
              <a:rPr lang="en-US" sz="4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"/>
              </a:rPr>
              <a:t>Bivio</a:t>
            </a:r>
            <a:endParaRPr lang="en-US" sz="419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322435" y="6637501"/>
            <a:ext cx="396745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Roboto"/>
              </a:rPr>
              <a:t>Buccino</a:t>
            </a:r>
            <a:r>
              <a:rPr lang="en-US" sz="4199" dirty="0">
                <a:solidFill>
                  <a:srgbClr val="000000"/>
                </a:solidFill>
                <a:latin typeface="Roboto"/>
              </a:rPr>
              <a:t> S. Vito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44349" y="8616795"/>
            <a:ext cx="575203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Roboto"/>
              </a:rPr>
              <a:t>Palomonte</a:t>
            </a:r>
            <a:r>
              <a:rPr lang="en-US" sz="41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"/>
              </a:rPr>
              <a:t>Capoluogo</a:t>
            </a:r>
            <a:endParaRPr lang="en-US" sz="419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927124" y="5859034"/>
            <a:ext cx="1382725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"/>
              </a:rPr>
              <a:t>Venerdì</a:t>
            </a:r>
            <a:endParaRPr lang="en-US" sz="2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322547" y="5869446"/>
            <a:ext cx="1888331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</a:rPr>
              <a:t>13.10 - 14.05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927124" y="6927700"/>
            <a:ext cx="131818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"/>
              </a:rPr>
              <a:t>Lunedì</a:t>
            </a:r>
            <a:endParaRPr lang="en-US" sz="2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927124" y="7801171"/>
            <a:ext cx="152167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"/>
              </a:rPr>
              <a:t>Giovedì</a:t>
            </a:r>
            <a:endParaRPr lang="en-US" sz="2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933871" y="8776182"/>
            <a:ext cx="1591129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Open Sans"/>
              </a:rPr>
              <a:t>Martedì</a:t>
            </a:r>
            <a:endParaRPr lang="en-US" sz="2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322547" y="6927700"/>
            <a:ext cx="1888331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</a:rPr>
              <a:t>13.15 - 13.35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322547" y="7801172"/>
            <a:ext cx="1888331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</a:rPr>
              <a:t>13.20 - 14.00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322547" y="8776182"/>
            <a:ext cx="1888331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</a:rPr>
              <a:t>13.20 - 14.00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697821" y="8906994"/>
            <a:ext cx="1888331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</a:rPr>
              <a:t>14.00 - 16.00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697821" y="7801172"/>
            <a:ext cx="1888331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</a:rPr>
              <a:t>14.00 - 16.00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697821" y="5869446"/>
            <a:ext cx="1888331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</a:rPr>
              <a:t>14.10 - 16.05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697821" y="6835309"/>
            <a:ext cx="1888331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Open Sans"/>
              </a:rPr>
              <a:t>13.55 - 15.55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35543"/>
            <a:ext cx="18288000" cy="4401055"/>
            <a:chOff x="0" y="0"/>
            <a:chExt cx="6186311" cy="1488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88752"/>
            </a:xfrm>
            <a:custGeom>
              <a:avLst/>
              <a:gdLst/>
              <a:ahLst/>
              <a:cxnLst/>
              <a:rect l="l" t="t" r="r" b="b"/>
              <a:pathLst>
                <a:path w="6186311" h="1488752">
                  <a:moveTo>
                    <a:pt x="6061851" y="1488752"/>
                  </a:moveTo>
                  <a:lnTo>
                    <a:pt x="124460" y="1488752"/>
                  </a:lnTo>
                  <a:cubicBezTo>
                    <a:pt x="55880" y="1488752"/>
                    <a:pt x="0" y="1432872"/>
                    <a:pt x="0" y="13642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364292"/>
                  </a:lnTo>
                  <a:cubicBezTo>
                    <a:pt x="6186311" y="1432872"/>
                    <a:pt x="6130431" y="1488752"/>
                    <a:pt x="6061851" y="1488752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142496" y="710324"/>
            <a:ext cx="5486400" cy="8229600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2359" r="-62359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622116" flipV="1">
            <a:off x="6218342" y="5027118"/>
            <a:ext cx="2696123" cy="761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9140585" flipV="1">
            <a:off x="6859915" y="8404768"/>
            <a:ext cx="2405785" cy="6796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466355" flipH="1">
            <a:off x="-396871" y="6789007"/>
            <a:ext cx="2851143" cy="80544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096997" y="6545078"/>
            <a:ext cx="5469407" cy="1267074"/>
            <a:chOff x="0" y="0"/>
            <a:chExt cx="1440502" cy="3337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0502" cy="333715"/>
            </a:xfrm>
            <a:custGeom>
              <a:avLst/>
              <a:gdLst/>
              <a:ahLst/>
              <a:cxnLst/>
              <a:rect l="l" t="t" r="r" b="b"/>
              <a:pathLst>
                <a:path w="1440502" h="333715">
                  <a:moveTo>
                    <a:pt x="72190" y="0"/>
                  </a:moveTo>
                  <a:lnTo>
                    <a:pt x="1368312" y="0"/>
                  </a:lnTo>
                  <a:cubicBezTo>
                    <a:pt x="1408181" y="0"/>
                    <a:pt x="1440502" y="32321"/>
                    <a:pt x="1440502" y="72190"/>
                  </a:cubicBezTo>
                  <a:lnTo>
                    <a:pt x="1440502" y="261525"/>
                  </a:lnTo>
                  <a:cubicBezTo>
                    <a:pt x="1440502" y="280671"/>
                    <a:pt x="1432896" y="299033"/>
                    <a:pt x="1419358" y="312571"/>
                  </a:cubicBezTo>
                  <a:cubicBezTo>
                    <a:pt x="1405820" y="326109"/>
                    <a:pt x="1387458" y="333715"/>
                    <a:pt x="1368312" y="333715"/>
                  </a:cubicBezTo>
                  <a:lnTo>
                    <a:pt x="72190" y="333715"/>
                  </a:lnTo>
                  <a:cubicBezTo>
                    <a:pt x="32321" y="333715"/>
                    <a:pt x="0" y="301394"/>
                    <a:pt x="0" y="261525"/>
                  </a:cubicBezTo>
                  <a:lnTo>
                    <a:pt x="0" y="72190"/>
                  </a:lnTo>
                  <a:cubicBezTo>
                    <a:pt x="0" y="53044"/>
                    <a:pt x="7606" y="34682"/>
                    <a:pt x="21144" y="21144"/>
                  </a:cubicBezTo>
                  <a:cubicBezTo>
                    <a:pt x="34682" y="7606"/>
                    <a:pt x="53044" y="0"/>
                    <a:pt x="72190" y="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96997" y="750422"/>
            <a:ext cx="6222070" cy="283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626">
                <a:solidFill>
                  <a:srgbClr val="0F3256"/>
                </a:solidFill>
                <a:latin typeface="Roboto Bold"/>
              </a:rPr>
              <a:t>PRIORITÀ, TRAGUARDI </a:t>
            </a:r>
          </a:p>
          <a:p>
            <a:pPr>
              <a:lnSpc>
                <a:spcPts val="7619"/>
              </a:lnSpc>
            </a:pPr>
            <a:r>
              <a:rPr lang="en-US" sz="6926">
                <a:solidFill>
                  <a:srgbClr val="0F3256"/>
                </a:solidFill>
                <a:latin typeface="Roboto Bold"/>
              </a:rPr>
              <a:t>ED OBIETTIVI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96997" y="6746497"/>
            <a:ext cx="5469407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F3256"/>
                </a:solidFill>
                <a:latin typeface="Open Sans Bold"/>
              </a:rPr>
              <a:t>MIGLIORAMENTO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1428" y="4519930"/>
            <a:ext cx="546940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F3256"/>
                </a:solidFill>
                <a:latin typeface="Open Sans Extra Bold"/>
              </a:rPr>
              <a:t>Rapporto di Autovalutazione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8062808" y="6868198"/>
            <a:ext cx="277837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F3256"/>
                </a:solidFill>
                <a:latin typeface="Open Sans Extra Bold"/>
              </a:rPr>
              <a:t>PTOF (+PDM)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8616391"/>
            <a:ext cx="546940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F3256"/>
                </a:solidFill>
                <a:latin typeface="Open Sans Extra Bold"/>
              </a:rPr>
              <a:t>Rendicontazione sociale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34" y="-976139"/>
            <a:ext cx="18288000" cy="3865653"/>
            <a:chOff x="0" y="0"/>
            <a:chExt cx="6186311" cy="13076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307641"/>
            </a:xfrm>
            <a:custGeom>
              <a:avLst/>
              <a:gdLst/>
              <a:ahLst/>
              <a:cxnLst/>
              <a:rect l="l" t="t" r="r" b="b"/>
              <a:pathLst>
                <a:path w="6186311" h="1307641">
                  <a:moveTo>
                    <a:pt x="6061851" y="1307641"/>
                  </a:moveTo>
                  <a:lnTo>
                    <a:pt x="124460" y="1307641"/>
                  </a:lnTo>
                  <a:cubicBezTo>
                    <a:pt x="55880" y="1307641"/>
                    <a:pt x="0" y="1251761"/>
                    <a:pt x="0" y="1183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183181"/>
                  </a:lnTo>
                  <a:cubicBezTo>
                    <a:pt x="6186311" y="1251761"/>
                    <a:pt x="6130431" y="1307641"/>
                    <a:pt x="6061851" y="1307641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446630" y="592317"/>
            <a:ext cx="13449408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LE PRIORITÀ, che l’Istituto si è assegnato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per il prossimo triennio, sono: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3564241"/>
            <a:ext cx="17617200" cy="510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just">
              <a:lnSpc>
                <a:spcPts val="682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"/>
              </a:rPr>
              <a:t>Migliorare i risultati degli alunni nelle prove standardizzate nazionali.</a:t>
            </a:r>
          </a:p>
          <a:p>
            <a:pPr marL="949964" lvl="1" indent="-474982" algn="just">
              <a:lnSpc>
                <a:spcPts val="682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"/>
              </a:rPr>
              <a:t>Sviluppo delle competenze sociali, civiche e personali, con particolare riferimento a quelle trasversali e EQF.</a:t>
            </a:r>
          </a:p>
          <a:p>
            <a:pPr marL="949964" lvl="1" indent="-474982" algn="just">
              <a:lnSpc>
                <a:spcPts val="682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"/>
              </a:rPr>
              <a:t>Migliorare la fase di documentazione degli esiti nel passaggio dal primo al secondo grado scolastico.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34" y="-976139"/>
            <a:ext cx="18288000" cy="3435780"/>
            <a:chOff x="0" y="0"/>
            <a:chExt cx="6186311" cy="1162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162227"/>
            </a:xfrm>
            <a:custGeom>
              <a:avLst/>
              <a:gdLst/>
              <a:ahLst/>
              <a:cxnLst/>
              <a:rect l="l" t="t" r="r" b="b"/>
              <a:pathLst>
                <a:path w="6186311" h="1162227">
                  <a:moveTo>
                    <a:pt x="6061851" y="1162227"/>
                  </a:moveTo>
                  <a:lnTo>
                    <a:pt x="124460" y="1162227"/>
                  </a:lnTo>
                  <a:cubicBezTo>
                    <a:pt x="55880" y="1162227"/>
                    <a:pt x="0" y="1106347"/>
                    <a:pt x="0" y="10377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037767"/>
                  </a:lnTo>
                  <a:cubicBezTo>
                    <a:pt x="6186311" y="1106347"/>
                    <a:pt x="6130431" y="1162227"/>
                    <a:pt x="6061851" y="1162227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003840" y="381319"/>
            <a:ext cx="13043784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I TRAGUARDI, che l’Istituto si è assegnato, sono: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2973389"/>
            <a:ext cx="17543844" cy="667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just">
              <a:lnSpc>
                <a:spcPts val="6644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"/>
              </a:rPr>
              <a:t>Potenziare il valore aggiunto della scuola, calcolato con il confronto con scuole di background socio- economico culturale simile.</a:t>
            </a:r>
          </a:p>
          <a:p>
            <a:pPr marL="949961" lvl="1" indent="-474980" algn="just">
              <a:lnSpc>
                <a:spcPts val="6644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"/>
              </a:rPr>
              <a:t>Definire e monitorare indicatori che consentano agli alunni di raggiungere maggiore autonomia d'iniziativa e capacità di orientarsi.</a:t>
            </a:r>
          </a:p>
          <a:p>
            <a:pPr marL="949961" lvl="1" indent="-474980" algn="just">
              <a:lnSpc>
                <a:spcPts val="6644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"/>
              </a:rPr>
              <a:t>Monitorare i risultati degli studenti nel passaggio dalla scuola secondaria di primo grado a quella di secondo grado.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-323545"/>
            <a:ext cx="18288000" cy="2197461"/>
            <a:chOff x="0" y="0"/>
            <a:chExt cx="6186311" cy="743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43339"/>
            </a:xfrm>
            <a:custGeom>
              <a:avLst/>
              <a:gdLst/>
              <a:ahLst/>
              <a:cxnLst/>
              <a:rect l="l" t="t" r="r" b="b"/>
              <a:pathLst>
                <a:path w="6186311" h="743339">
                  <a:moveTo>
                    <a:pt x="6061851" y="743339"/>
                  </a:moveTo>
                  <a:lnTo>
                    <a:pt x="124460" y="743339"/>
                  </a:lnTo>
                  <a:cubicBezTo>
                    <a:pt x="55880" y="743339"/>
                    <a:pt x="0" y="687459"/>
                    <a:pt x="0" y="6188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618879"/>
                  </a:lnTo>
                  <a:cubicBezTo>
                    <a:pt x="6186311" y="687459"/>
                    <a:pt x="6130431" y="743339"/>
                    <a:pt x="6061851" y="743339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107565" y="528002"/>
            <a:ext cx="807287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Roboto Bold"/>
              </a:rPr>
              <a:t>Obiettivi formativi prioritari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8298" y="1310323"/>
            <a:ext cx="17471404" cy="931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5"/>
              </a:lnSpc>
            </a:pPr>
            <a:endParaRPr/>
          </a:p>
          <a:p>
            <a:pPr marL="773336" lvl="1" indent="-386668" algn="just">
              <a:lnSpc>
                <a:spcPts val="5014"/>
              </a:lnSpc>
              <a:buFont typeface="Arial"/>
              <a:buChar char="•"/>
            </a:pPr>
            <a:r>
              <a:rPr lang="en-US" sz="3581">
                <a:solidFill>
                  <a:srgbClr val="000000"/>
                </a:solidFill>
                <a:latin typeface="Roboto Bold"/>
              </a:rPr>
              <a:t>valorizzazione e potenziamento delle competenze linguistiche,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 con particolare riferimento all'italiano nonché alla lingua inglese e ad altre lingue dell'Unione europea, anche mediante l'utilizzo della metodologia Content language integrated learning;</a:t>
            </a:r>
          </a:p>
          <a:p>
            <a:pPr marL="773336" lvl="1" indent="-386668" algn="just">
              <a:lnSpc>
                <a:spcPts val="5014"/>
              </a:lnSpc>
              <a:buFont typeface="Arial"/>
              <a:buChar char="•"/>
            </a:pPr>
            <a:r>
              <a:rPr lang="en-US" sz="3581">
                <a:solidFill>
                  <a:srgbClr val="000000"/>
                </a:solidFill>
                <a:latin typeface="Roboto Bold"/>
              </a:rPr>
              <a:t>potenziamento delle competenze matematico-logiche e scientifiche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;</a:t>
            </a:r>
          </a:p>
          <a:p>
            <a:pPr marL="773336" lvl="1" indent="-386668" algn="just">
              <a:lnSpc>
                <a:spcPts val="5014"/>
              </a:lnSpc>
              <a:buFont typeface="Arial"/>
              <a:buChar char="•"/>
            </a:pPr>
            <a:r>
              <a:rPr lang="en-US" sz="3581">
                <a:solidFill>
                  <a:srgbClr val="000000"/>
                </a:solidFill>
                <a:latin typeface="Roboto Bold"/>
              </a:rPr>
              <a:t>sviluppo di comportamenti responsabili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 ispirati alla conoscenza e al rispetto della legalità, della sostenibilità ambientale, dei beni paesaggistici, del patrimonio e delle attività culturali,</a:t>
            </a:r>
          </a:p>
          <a:p>
            <a:pPr marL="773336" lvl="1" indent="-386668" algn="just">
              <a:lnSpc>
                <a:spcPts val="5014"/>
              </a:lnSpc>
              <a:buFont typeface="Arial"/>
              <a:buChar char="•"/>
            </a:pPr>
            <a:r>
              <a:rPr lang="en-US" sz="3581">
                <a:solidFill>
                  <a:srgbClr val="000000"/>
                </a:solidFill>
                <a:latin typeface="Roboto Bold"/>
              </a:rPr>
              <a:t>sviluppo delle competenze digitali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 degli studenti, con particolare riguardo al pensiero computazionale, all'utilizzo critico e consapevole dei social network e dei media nonché alla produzione e ai legami con il mondo del lavoro;</a:t>
            </a:r>
          </a:p>
          <a:p>
            <a:pPr marL="773336" lvl="1" indent="-386668" algn="just">
              <a:lnSpc>
                <a:spcPts val="5014"/>
              </a:lnSpc>
              <a:buFont typeface="Arial"/>
              <a:buChar char="•"/>
            </a:pPr>
            <a:r>
              <a:rPr lang="en-US" sz="3581">
                <a:solidFill>
                  <a:srgbClr val="000000"/>
                </a:solidFill>
                <a:latin typeface="Roboto Bold"/>
              </a:rPr>
              <a:t>potenziamento delle metodologie laboratoriali e delle attività di laboratorio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;</a:t>
            </a:r>
          </a:p>
          <a:p>
            <a:pPr algn="just">
              <a:lnSpc>
                <a:spcPts val="6274"/>
              </a:lnSpc>
            </a:pPr>
            <a:endParaRPr lang="en-US" sz="3581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-323545"/>
            <a:ext cx="18288000" cy="2197461"/>
            <a:chOff x="0" y="0"/>
            <a:chExt cx="6186311" cy="743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43339"/>
            </a:xfrm>
            <a:custGeom>
              <a:avLst/>
              <a:gdLst/>
              <a:ahLst/>
              <a:cxnLst/>
              <a:rect l="l" t="t" r="r" b="b"/>
              <a:pathLst>
                <a:path w="6186311" h="743339">
                  <a:moveTo>
                    <a:pt x="6061851" y="743339"/>
                  </a:moveTo>
                  <a:lnTo>
                    <a:pt x="124460" y="743339"/>
                  </a:lnTo>
                  <a:cubicBezTo>
                    <a:pt x="55880" y="743339"/>
                    <a:pt x="0" y="687459"/>
                    <a:pt x="0" y="6188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618879"/>
                  </a:lnTo>
                  <a:cubicBezTo>
                    <a:pt x="6186311" y="687459"/>
                    <a:pt x="6130431" y="743339"/>
                    <a:pt x="6061851" y="743339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107565" y="528002"/>
            <a:ext cx="807287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Roboto Bold"/>
              </a:rPr>
              <a:t>Obiettivi formativi prioritari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8298" y="1310323"/>
            <a:ext cx="17471404" cy="931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5"/>
              </a:lnSpc>
            </a:pPr>
            <a:endParaRPr/>
          </a:p>
          <a:p>
            <a:pPr marL="773336" lvl="1" indent="-386668" algn="just">
              <a:lnSpc>
                <a:spcPts val="5014"/>
              </a:lnSpc>
              <a:buFont typeface="Arial"/>
              <a:buChar char="•"/>
            </a:pPr>
            <a:r>
              <a:rPr lang="en-US" sz="3581">
                <a:solidFill>
                  <a:srgbClr val="000000"/>
                </a:solidFill>
                <a:latin typeface="Roboto Bold"/>
              </a:rPr>
              <a:t>prevenzione e contrasto della dispersione scolastica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, di ogni forma di </a:t>
            </a:r>
            <a:r>
              <a:rPr lang="en-US" sz="3581">
                <a:solidFill>
                  <a:srgbClr val="000000"/>
                </a:solidFill>
                <a:latin typeface="Roboto Bold"/>
              </a:rPr>
              <a:t>discriminazione 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e del </a:t>
            </a:r>
            <a:r>
              <a:rPr lang="en-US" sz="3581">
                <a:solidFill>
                  <a:srgbClr val="000000"/>
                </a:solidFill>
                <a:latin typeface="Roboto Bold"/>
              </a:rPr>
              <a:t>bullismo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, anche informatico; </a:t>
            </a:r>
            <a:r>
              <a:rPr lang="en-US" sz="3581">
                <a:solidFill>
                  <a:srgbClr val="000000"/>
                </a:solidFill>
                <a:latin typeface="Roboto Bold"/>
              </a:rPr>
              <a:t>potenziamento dell'inclusione scolastica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 e del diritto allo studio degli alunni con bisogni educativi speciali attraverso percorsi individualizzati e personalizzati anche con il supporto e la collaborazione dei servizi socio-sanitari ed educativi del territorio e delle associazioni di settore e l'applicazione delle linee di indirizzo per favorire il diritto allo studio degli alunni adottati, emanate dal Ministero dell'istruzione, dell'università e della ricerca il 18 dicembre 2014;</a:t>
            </a:r>
          </a:p>
          <a:p>
            <a:pPr marL="773336" lvl="1" indent="-386668" algn="just">
              <a:lnSpc>
                <a:spcPts val="5014"/>
              </a:lnSpc>
              <a:buFont typeface="Arial"/>
              <a:buChar char="•"/>
            </a:pPr>
            <a:r>
              <a:rPr lang="en-US" sz="3581">
                <a:solidFill>
                  <a:srgbClr val="000000"/>
                </a:solidFill>
                <a:latin typeface="Roboto Bold"/>
              </a:rPr>
              <a:t>valorizzazione della scuola intesa come comunità attiva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, aperta al territorio e in grado di sviluppare e aumentare l'interazione con le famiglie e con la comunità locale, comprese le organizzazioni del terzo settore e le imprese;</a:t>
            </a:r>
          </a:p>
          <a:p>
            <a:pPr marL="773336" lvl="1" indent="-386668" algn="just">
              <a:lnSpc>
                <a:spcPts val="5014"/>
              </a:lnSpc>
              <a:buFont typeface="Arial"/>
              <a:buChar char="•"/>
            </a:pPr>
            <a:r>
              <a:rPr lang="en-US" sz="3581">
                <a:solidFill>
                  <a:srgbClr val="000000"/>
                </a:solidFill>
                <a:latin typeface="Roboto Bold"/>
              </a:rPr>
              <a:t>definizione di un sistema di orientamento</a:t>
            </a:r>
            <a:r>
              <a:rPr lang="en-US" sz="3581">
                <a:solidFill>
                  <a:srgbClr val="000000"/>
                </a:solidFill>
                <a:latin typeface="Roboto"/>
              </a:rPr>
              <a:t>.</a:t>
            </a:r>
          </a:p>
          <a:p>
            <a:pPr algn="just">
              <a:lnSpc>
                <a:spcPts val="6274"/>
              </a:lnSpc>
            </a:pPr>
            <a:endParaRPr lang="en-US" sz="3581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500" y="1169099"/>
            <a:ext cx="3438590" cy="34385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56110" y="1696490"/>
            <a:ext cx="3568715" cy="3568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14323" y="6443790"/>
            <a:ext cx="3292796" cy="32927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72575" y="2014939"/>
            <a:ext cx="3530340" cy="3530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44993" y="1964497"/>
            <a:ext cx="3599124" cy="3599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8696">
            <a:off x="7729547" y="2992334"/>
            <a:ext cx="1604378" cy="32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576598" y="3544985"/>
            <a:ext cx="1616588" cy="32331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495888" y="435927"/>
            <a:ext cx="5296225" cy="106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Roboto Bold"/>
              </a:rPr>
              <a:t>Organigramma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0500" y="2209769"/>
            <a:ext cx="3217817" cy="145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5"/>
              </a:lnSpc>
            </a:pPr>
            <a:r>
              <a:rPr lang="en-US" sz="4211">
                <a:solidFill>
                  <a:srgbClr val="000000"/>
                </a:solidFill>
                <a:latin typeface="Open Sans Bold"/>
              </a:rPr>
              <a:t>Dirigente scolastico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37560" y="5408814"/>
            <a:ext cx="2866053" cy="28660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122713" y="6312195"/>
            <a:ext cx="3732848" cy="373284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77347" y="6263496"/>
            <a:ext cx="17864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DSGA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48171" y="7431058"/>
            <a:ext cx="5166538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Assistenti amministrativi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56110" y="2614284"/>
            <a:ext cx="3391014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Primo collaboratore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368117" y="6312195"/>
            <a:ext cx="3732848" cy="373284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56041" y="7777448"/>
            <a:ext cx="2005853" cy="4011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018646">
            <a:off x="1119868" y="4834906"/>
            <a:ext cx="1779854" cy="35597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337797" y="3120980"/>
            <a:ext cx="3391014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Secondo collaboratore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68286" y="2954434"/>
            <a:ext cx="3391014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Referenti di plesso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639415">
            <a:off x="14326198" y="5922303"/>
            <a:ext cx="1629982" cy="32599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3577193" y="7166580"/>
            <a:ext cx="29670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Referente sicurezza RSPP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31528" y="7519489"/>
            <a:ext cx="3124166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Collaboratori scolastici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46437">
            <a:off x="3230251" y="2265621"/>
            <a:ext cx="1779854" cy="35597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8696">
            <a:off x="2947860" y="7490525"/>
            <a:ext cx="1604378" cy="3208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2" y="-785639"/>
            <a:ext cx="18288000" cy="2521808"/>
            <a:chOff x="0" y="0"/>
            <a:chExt cx="6186311" cy="8530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53056"/>
            </a:xfrm>
            <a:custGeom>
              <a:avLst/>
              <a:gdLst/>
              <a:ahLst/>
              <a:cxnLst/>
              <a:rect l="l" t="t" r="r" b="b"/>
              <a:pathLst>
                <a:path w="6186311" h="853056">
                  <a:moveTo>
                    <a:pt x="6061851" y="853056"/>
                  </a:moveTo>
                  <a:lnTo>
                    <a:pt x="124460" y="853056"/>
                  </a:lnTo>
                  <a:cubicBezTo>
                    <a:pt x="55880" y="853056"/>
                    <a:pt x="0" y="797176"/>
                    <a:pt x="0" y="728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728596"/>
                  </a:lnTo>
                  <a:cubicBezTo>
                    <a:pt x="6186311" y="797176"/>
                    <a:pt x="6130431" y="853056"/>
                    <a:pt x="6061851" y="853056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755035" y="355679"/>
            <a:ext cx="908759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40"/>
              </a:lnSpc>
            </a:pPr>
            <a:r>
              <a:rPr lang="en-US" sz="6800">
                <a:solidFill>
                  <a:srgbClr val="0F3256"/>
                </a:solidFill>
                <a:latin typeface="Roboto Bold"/>
              </a:rPr>
              <a:t>Funzioni strumentali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62037" y="3651964"/>
            <a:ext cx="15273590" cy="14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9"/>
              </a:lnSpc>
            </a:pPr>
            <a:r>
              <a:rPr lang="en-US" sz="2899">
                <a:solidFill>
                  <a:srgbClr val="0F3256"/>
                </a:solidFill>
                <a:latin typeface="Roboto Bold"/>
              </a:rPr>
              <a:t>AREA 1 </a:t>
            </a:r>
          </a:p>
          <a:p>
            <a:pPr>
              <a:lnSpc>
                <a:spcPts val="3769"/>
              </a:lnSpc>
            </a:pPr>
            <a:r>
              <a:rPr lang="en-US" sz="2899">
                <a:solidFill>
                  <a:srgbClr val="0F3256"/>
                </a:solidFill>
                <a:latin typeface="Roboto"/>
              </a:rPr>
              <a:t>COORDINAMENTO DELLE AZIONI DI STESURA, MONITORAGGIO, E VALUTAZIONE  P. T. O. F., R. A. V.,  P. D. M., e RENDICONTAZIONE SOCIALE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16644" y="5497693"/>
            <a:ext cx="1054517" cy="1053199"/>
            <a:chOff x="0" y="0"/>
            <a:chExt cx="1406023" cy="140426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8D6F6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316644" y="8657669"/>
            <a:ext cx="1054517" cy="1053199"/>
            <a:chOff x="0" y="0"/>
            <a:chExt cx="1406023" cy="14042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12" name="Group 12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8D6F6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316644" y="3690064"/>
            <a:ext cx="1054517" cy="1053199"/>
            <a:chOff x="0" y="0"/>
            <a:chExt cx="1406023" cy="140426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8D6F6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316644" y="6960718"/>
            <a:ext cx="1054517" cy="1053199"/>
            <a:chOff x="0" y="0"/>
            <a:chExt cx="1406023" cy="140426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8D6F6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496612" y="1898094"/>
            <a:ext cx="17236394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>
                <a:solidFill>
                  <a:srgbClr val="0F3256"/>
                </a:solidFill>
                <a:latin typeface="Open Sans"/>
              </a:rPr>
              <a:t>Per l’a.s. 2022/2023 sono state individuate le aree destinate alle Funzioni strumentali: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62037" y="5431018"/>
            <a:ext cx="7452771" cy="102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F3256"/>
                </a:solidFill>
                <a:latin typeface="Roboto Bold"/>
              </a:rPr>
              <a:t>AREA 2</a:t>
            </a:r>
            <a:r>
              <a:rPr lang="en-US" sz="2900">
                <a:solidFill>
                  <a:srgbClr val="0F3256"/>
                </a:solidFill>
                <a:latin typeface="Roboto"/>
              </a:rPr>
              <a:t> </a:t>
            </a: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F3256"/>
                </a:solidFill>
                <a:latin typeface="Roboto"/>
              </a:rPr>
              <a:t>ACCOGLIENZA E INCLUSIONE ALUNNI B.E.S.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30638" y="6894043"/>
            <a:ext cx="16657362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F3256"/>
                </a:solidFill>
                <a:latin typeface="Roboto Bold"/>
              </a:rPr>
              <a:t>AREA 3</a:t>
            </a:r>
            <a:r>
              <a:rPr lang="en-US" sz="2900">
                <a:solidFill>
                  <a:srgbClr val="0F3256"/>
                </a:solidFill>
                <a:latin typeface="Roboto"/>
              </a:rPr>
              <a:t> </a:t>
            </a: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F3256"/>
                </a:solidFill>
                <a:latin typeface="Roboto"/>
              </a:rPr>
              <a:t>PROVE STRUTTURATE, VALUTAZIONE- MONITORAGGIO E SOSTEGNO AL LAVORODEI DOCENTI- FORMAZIONE E AGGIORNAMENTO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89903" y="8590994"/>
            <a:ext cx="16482674" cy="205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F3256"/>
                </a:solidFill>
                <a:latin typeface="Roboto Bold"/>
              </a:rPr>
              <a:t>AREA 4 </a:t>
            </a: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F3256"/>
                </a:solidFill>
                <a:latin typeface="Roboto"/>
              </a:rPr>
              <a:t>RAPPORTI CON GLI ENTI, PROGETTI CON IL TERRITORIO ACCOGLIENZA , TUTORAGGIO, CONTINUITA’, ORIENTAMENTO</a:t>
            </a: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F3256"/>
                </a:solidFill>
                <a:latin typeface="Roboto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1823" y="0"/>
            <a:ext cx="9615823" cy="10559796"/>
            <a:chOff x="0" y="0"/>
            <a:chExt cx="316873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8730" cy="3479800"/>
            </a:xfrm>
            <a:custGeom>
              <a:avLst/>
              <a:gdLst/>
              <a:ahLst/>
              <a:cxnLst/>
              <a:rect l="l" t="t" r="r" b="b"/>
              <a:pathLst>
                <a:path w="3168730" h="3479800">
                  <a:moveTo>
                    <a:pt x="3044270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44270" y="0"/>
                  </a:lnTo>
                  <a:cubicBezTo>
                    <a:pt x="3112850" y="0"/>
                    <a:pt x="3168730" y="55880"/>
                    <a:pt x="3168730" y="124460"/>
                  </a:cubicBezTo>
                  <a:lnTo>
                    <a:pt x="3168730" y="3355340"/>
                  </a:lnTo>
                  <a:cubicBezTo>
                    <a:pt x="3168730" y="3423920"/>
                    <a:pt x="3112850" y="3479800"/>
                    <a:pt x="3044270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49027" y="2456560"/>
            <a:ext cx="792256" cy="10706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4686" y="274066"/>
            <a:ext cx="5600936" cy="2182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>
                <a:solidFill>
                  <a:srgbClr val="0F3256"/>
                </a:solidFill>
                <a:latin typeface="Roboto Bold"/>
              </a:rPr>
              <a:t>Mission</a:t>
            </a:r>
          </a:p>
          <a:p>
            <a:pPr marL="0" lvl="0" indent="0" algn="ctr">
              <a:lnSpc>
                <a:spcPts val="6890"/>
              </a:lnSpc>
            </a:pPr>
            <a:r>
              <a:rPr lang="en-US" sz="5300">
                <a:solidFill>
                  <a:srgbClr val="0F3256"/>
                </a:solidFill>
                <a:latin typeface="Roboto Bold"/>
              </a:rPr>
              <a:t>del nostro istituto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68152" y="110871"/>
            <a:ext cx="5356189" cy="234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F3256"/>
                </a:solidFill>
                <a:latin typeface="Roboto Bold"/>
              </a:rPr>
              <a:t>Vision</a:t>
            </a:r>
          </a:p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0F3256"/>
                </a:solidFill>
                <a:latin typeface="Roboto Bold"/>
              </a:rPr>
              <a:t>del nostro istituto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481193" y="2456560"/>
            <a:ext cx="730107" cy="9866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0747" y="3638378"/>
            <a:ext cx="7788815" cy="5951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F3256"/>
                </a:solidFill>
                <a:latin typeface="Roboto"/>
              </a:rPr>
              <a:t>L’istruzione contribuisce alla costruzione della “cittadinanza attiva” degli alunni.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F3256"/>
                </a:solidFill>
                <a:latin typeface="Roboto"/>
              </a:rPr>
              <a:t>L’interazione tra scuola, famiglia e società è essenziale per lo sviluppo di tale processo.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F3256"/>
                </a:solidFill>
                <a:latin typeface="Roboto"/>
              </a:rPr>
              <a:t>Lo sviluppo del senso critico degli alunni parte dalla conoscenza, si concretizza nella consapevolezza e si attua nella partecipazione sociale.</a:t>
            </a:r>
          </a:p>
          <a:p>
            <a:pPr algn="ctr">
              <a:lnSpc>
                <a:spcPts val="7279"/>
              </a:lnSpc>
            </a:pPr>
            <a:endParaRPr lang="en-US" sz="3200">
              <a:solidFill>
                <a:srgbClr val="0F3256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76249" y="3638378"/>
            <a:ext cx="7739995" cy="505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F3256"/>
                </a:solidFill>
                <a:latin typeface="Roboto"/>
              </a:rPr>
              <a:t>Una scuola profondamente radicata nel territorio, attrice sociale a pieno titolo e attivatrice di processi virtuosi di partecipazione, formazione e condivisione.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F3256"/>
                </a:solidFill>
                <a:latin typeface="Roboto"/>
              </a:rPr>
              <a:t>Critica verso tutti gli individualismi e separatismi, fautrice di incontri e confronti.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F3256"/>
                </a:solidFill>
                <a:latin typeface="Roboto"/>
              </a:rPr>
              <a:t>Elemento fondante del protagonismo civico.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F3256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61412" y="1695484"/>
            <a:ext cx="10561441" cy="723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5"/>
              </a:lnSpc>
            </a:pPr>
            <a:r>
              <a:rPr lang="en-US" sz="4818">
                <a:solidFill>
                  <a:srgbClr val="0F3256"/>
                </a:solidFill>
                <a:latin typeface="Roboto"/>
              </a:rPr>
              <a:t>Strettamente connesso alla Mission e alla Vision del nostro Istituto è il </a:t>
            </a:r>
            <a:r>
              <a:rPr lang="en-US" sz="4818">
                <a:solidFill>
                  <a:srgbClr val="0F3256"/>
                </a:solidFill>
                <a:latin typeface="Roboto Bold"/>
              </a:rPr>
              <a:t>Piano di Miglioramento </a:t>
            </a:r>
            <a:r>
              <a:rPr lang="en-US" sz="4818">
                <a:solidFill>
                  <a:srgbClr val="0F3256"/>
                </a:solidFill>
                <a:latin typeface="Roboto"/>
              </a:rPr>
              <a:t>che, partendo dalle criticità espresse nel RAV, delinea percorsi di miglioramento per il raggiungimento dei traguardi connessi alle priorità.</a:t>
            </a:r>
          </a:p>
          <a:p>
            <a:pPr marL="0" lvl="0" indent="0" algn="l">
              <a:lnSpc>
                <a:spcPts val="6263"/>
              </a:lnSpc>
              <a:spcBef>
                <a:spcPct val="0"/>
              </a:spcBef>
            </a:pPr>
            <a:endParaRPr lang="en-US" sz="4818">
              <a:solidFill>
                <a:srgbClr val="0F3256"/>
              </a:solidFill>
              <a:latin typeface="Robot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1492444" y="1842930"/>
            <a:ext cx="9779466" cy="6601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21139" y="2163271"/>
            <a:ext cx="4552300" cy="5960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79993" y="0"/>
            <a:ext cx="6795582" cy="10287000"/>
            <a:chOff x="0" y="0"/>
            <a:chExt cx="2298753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8753" cy="3479800"/>
            </a:xfrm>
            <a:custGeom>
              <a:avLst/>
              <a:gdLst/>
              <a:ahLst/>
              <a:cxnLst/>
              <a:rect l="l" t="t" r="r" b="b"/>
              <a:pathLst>
                <a:path w="2298753" h="3479800">
                  <a:moveTo>
                    <a:pt x="2174292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74293" y="0"/>
                  </a:lnTo>
                  <a:cubicBezTo>
                    <a:pt x="2242873" y="0"/>
                    <a:pt x="2298753" y="55880"/>
                    <a:pt x="2298753" y="124460"/>
                  </a:cubicBezTo>
                  <a:lnTo>
                    <a:pt x="2298753" y="3355340"/>
                  </a:lnTo>
                  <a:cubicBezTo>
                    <a:pt x="2298753" y="3423920"/>
                    <a:pt x="2242873" y="3479800"/>
                    <a:pt x="2174293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82443" y="2643969"/>
            <a:ext cx="5632467" cy="562542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58588" y="3216594"/>
            <a:ext cx="4480175" cy="448017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81605" r="-8160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3910" y="3383451"/>
            <a:ext cx="10856550" cy="516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49"/>
              </a:lnSpc>
            </a:pPr>
            <a:r>
              <a:rPr lang="en-US" sz="4447" spc="-200">
                <a:solidFill>
                  <a:srgbClr val="0F3256"/>
                </a:solidFill>
                <a:latin typeface="Roboto"/>
              </a:rPr>
              <a:t>È </a:t>
            </a:r>
            <a:r>
              <a:rPr lang="en-US" sz="4447" spc="-200">
                <a:solidFill>
                  <a:srgbClr val="0F3256"/>
                </a:solidFill>
                <a:latin typeface="Roboto Bold"/>
              </a:rPr>
              <a:t>“il documento fondamentale costitutivo dell’identità culturale e progettuale ed esplicita la progettazione curricolare, extracurricolare, educativa e organizzativa” </a:t>
            </a:r>
            <a:r>
              <a:rPr lang="en-US" sz="4447" spc="-200">
                <a:solidFill>
                  <a:srgbClr val="0F3256"/>
                </a:solidFill>
                <a:latin typeface="Roboto"/>
              </a:rPr>
              <a:t>(ai sensi dell’art.1 – comma 1 della Legge 107 del 15/07/2015)</a:t>
            </a:r>
          </a:p>
          <a:p>
            <a:pPr>
              <a:lnSpc>
                <a:spcPts val="6849"/>
              </a:lnSpc>
            </a:pPr>
            <a:endParaRPr lang="en-US" sz="4447" spc="-200">
              <a:solidFill>
                <a:srgbClr val="0F3256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99036" y="952500"/>
            <a:ext cx="12382443" cy="30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0"/>
              </a:lnSpc>
            </a:pPr>
            <a:r>
              <a:rPr lang="en-US" sz="4880">
                <a:solidFill>
                  <a:srgbClr val="0F3256"/>
                </a:solidFill>
                <a:latin typeface="Roboto Bold"/>
              </a:rPr>
              <a:t>Il Piano Triennale dell’Offerta Formativa (PTOF):</a:t>
            </a:r>
          </a:p>
          <a:p>
            <a:pPr algn="ctr">
              <a:lnSpc>
                <a:spcPts val="11363"/>
              </a:lnSpc>
            </a:pPr>
            <a:endParaRPr lang="en-US" sz="4880">
              <a:solidFill>
                <a:srgbClr val="0F3256"/>
              </a:solidFill>
              <a:latin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552" y="1842930"/>
            <a:ext cx="9779466" cy="660113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85641" y="4451350"/>
            <a:ext cx="10231758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400"/>
              </a:lnSpc>
            </a:pPr>
            <a:r>
              <a:rPr lang="en-US" sz="8000">
                <a:solidFill>
                  <a:srgbClr val="0F3256"/>
                </a:solidFill>
                <a:latin typeface="Roboto Bold"/>
              </a:rPr>
              <a:t>Il nostro curricolo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015" y="2330787"/>
            <a:ext cx="5632467" cy="562542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007900" y="2903412"/>
            <a:ext cx="4480175" cy="448017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38906" r="-38906"/>
              </a:stretch>
            </a:blipFill>
          </p:spPr>
        </p:sp>
      </p:grpSp>
      <p:sp>
        <p:nvSpPr>
          <p:cNvPr id="7" name="AutoShape 7"/>
          <p:cNvSpPr/>
          <p:nvPr/>
        </p:nvSpPr>
        <p:spPr>
          <a:xfrm rot="5400000">
            <a:off x="5669428" y="5138738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0" y="9258300"/>
            <a:ext cx="18288000" cy="2521808"/>
            <a:chOff x="0" y="0"/>
            <a:chExt cx="6186311" cy="8530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86311" cy="853056"/>
            </a:xfrm>
            <a:custGeom>
              <a:avLst/>
              <a:gdLst/>
              <a:ahLst/>
              <a:cxnLst/>
              <a:rect l="l" t="t" r="r" b="b"/>
              <a:pathLst>
                <a:path w="6186311" h="853056">
                  <a:moveTo>
                    <a:pt x="6061851" y="853056"/>
                  </a:moveTo>
                  <a:lnTo>
                    <a:pt x="124460" y="853056"/>
                  </a:lnTo>
                  <a:cubicBezTo>
                    <a:pt x="55880" y="853056"/>
                    <a:pt x="0" y="797176"/>
                    <a:pt x="0" y="7285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728596"/>
                  </a:lnTo>
                  <a:cubicBezTo>
                    <a:pt x="6186311" y="797176"/>
                    <a:pt x="6130431" y="853056"/>
                    <a:pt x="6061851" y="853056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4769" y="1528781"/>
            <a:ext cx="15320078" cy="809613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9192" y="-785639"/>
            <a:ext cx="18288000" cy="1952277"/>
            <a:chOff x="0" y="0"/>
            <a:chExt cx="6186311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08260" y="257332"/>
            <a:ext cx="10998932" cy="97723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71823" y="0"/>
            <a:ext cx="6266565" cy="10559796"/>
            <a:chOff x="0" y="0"/>
            <a:chExt cx="2065039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5039" cy="3479800"/>
            </a:xfrm>
            <a:custGeom>
              <a:avLst/>
              <a:gdLst/>
              <a:ahLst/>
              <a:cxnLst/>
              <a:rect l="l" t="t" r="r" b="b"/>
              <a:pathLst>
                <a:path w="2065039" h="3479800">
                  <a:moveTo>
                    <a:pt x="1940579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0579" y="0"/>
                  </a:lnTo>
                  <a:cubicBezTo>
                    <a:pt x="2009159" y="0"/>
                    <a:pt x="2065039" y="55880"/>
                    <a:pt x="2065039" y="124460"/>
                  </a:cubicBezTo>
                  <a:lnTo>
                    <a:pt x="2065039" y="3355340"/>
                  </a:lnTo>
                  <a:cubicBezTo>
                    <a:pt x="2065039" y="3423920"/>
                    <a:pt x="2009159" y="3479800"/>
                    <a:pt x="1940579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1326"/>
          <a:stretch>
            <a:fillRect/>
          </a:stretch>
        </p:blipFill>
        <p:spPr>
          <a:xfrm rot="-10800000">
            <a:off x="260146" y="2815816"/>
            <a:ext cx="5534595" cy="36862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0146" y="4158260"/>
            <a:ext cx="553459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Roboto Bold"/>
              </a:rPr>
              <a:t>Traguardi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2348"/>
          <a:stretch>
            <a:fillRect/>
          </a:stretch>
        </p:blipFill>
        <p:spPr>
          <a:xfrm>
            <a:off x="1805630" y="2160651"/>
            <a:ext cx="14676740" cy="780815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1260904"/>
            <a:ext cx="18288000" cy="3113558"/>
            <a:chOff x="0" y="0"/>
            <a:chExt cx="6186311" cy="10532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1053228"/>
            </a:xfrm>
            <a:custGeom>
              <a:avLst/>
              <a:gdLst/>
              <a:ahLst/>
              <a:cxnLst/>
              <a:rect l="l" t="t" r="r" b="b"/>
              <a:pathLst>
                <a:path w="6186311" h="1053228">
                  <a:moveTo>
                    <a:pt x="6061851" y="1053228"/>
                  </a:moveTo>
                  <a:lnTo>
                    <a:pt x="124460" y="1053228"/>
                  </a:lnTo>
                  <a:cubicBezTo>
                    <a:pt x="55880" y="1053228"/>
                    <a:pt x="0" y="997348"/>
                    <a:pt x="0" y="9287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928768"/>
                  </a:lnTo>
                  <a:cubicBezTo>
                    <a:pt x="6186311" y="997348"/>
                    <a:pt x="6130431" y="1053228"/>
                    <a:pt x="6061851" y="1053228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26748" y="295657"/>
            <a:ext cx="16634503" cy="1864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Open Sans Bold"/>
              </a:rPr>
              <a:t>QUADRO CORRISPONDENZE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Open Sans Bold"/>
              </a:rPr>
              <a:t>Competenze chiave di cittadinanza/Campi di Esperienza/ Discipline</a:t>
            </a:r>
          </a:p>
          <a:p>
            <a:pPr>
              <a:lnSpc>
                <a:spcPts val="4340"/>
              </a:lnSpc>
            </a:pPr>
            <a:endParaRPr lang="en-US" sz="380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596"/>
          <a:stretch>
            <a:fillRect/>
          </a:stretch>
        </p:blipFill>
        <p:spPr>
          <a:xfrm>
            <a:off x="1935728" y="1349723"/>
            <a:ext cx="14416544" cy="56412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8068995"/>
            <a:ext cx="18288000" cy="3739748"/>
            <a:chOff x="0" y="0"/>
            <a:chExt cx="6186311" cy="12650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1265051"/>
            </a:xfrm>
            <a:custGeom>
              <a:avLst/>
              <a:gdLst/>
              <a:ahLst/>
              <a:cxnLst/>
              <a:rect l="l" t="t" r="r" b="b"/>
              <a:pathLst>
                <a:path w="6186311" h="1265051">
                  <a:moveTo>
                    <a:pt x="6061851" y="1265051"/>
                  </a:moveTo>
                  <a:lnTo>
                    <a:pt x="124460" y="1265051"/>
                  </a:lnTo>
                  <a:cubicBezTo>
                    <a:pt x="55880" y="1265051"/>
                    <a:pt x="0" y="1209171"/>
                    <a:pt x="0" y="11405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140591"/>
                  </a:lnTo>
                  <a:cubicBezTo>
                    <a:pt x="6186311" y="1209171"/>
                    <a:pt x="6130431" y="1265051"/>
                    <a:pt x="6061851" y="1265051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1965" y="0"/>
            <a:ext cx="5447339" cy="10287000"/>
            <a:chOff x="0" y="0"/>
            <a:chExt cx="184268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2680" cy="3479800"/>
            </a:xfrm>
            <a:custGeom>
              <a:avLst/>
              <a:gdLst/>
              <a:ahLst/>
              <a:cxnLst/>
              <a:rect l="l" t="t" r="r" b="b"/>
              <a:pathLst>
                <a:path w="1842680" h="3479800">
                  <a:moveTo>
                    <a:pt x="1718220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8220" y="0"/>
                  </a:lnTo>
                  <a:cubicBezTo>
                    <a:pt x="1786800" y="0"/>
                    <a:pt x="1842680" y="55880"/>
                    <a:pt x="1842680" y="124460"/>
                  </a:cubicBezTo>
                  <a:lnTo>
                    <a:pt x="1842680" y="3355340"/>
                  </a:lnTo>
                  <a:cubicBezTo>
                    <a:pt x="1842680" y="3423920"/>
                    <a:pt x="1786800" y="3479800"/>
                    <a:pt x="1718220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52914" y="3136340"/>
            <a:ext cx="4592009" cy="45920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0170" y="4568110"/>
            <a:ext cx="3148092" cy="163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Roboto Bold"/>
              </a:rPr>
              <a:t>La valutazione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4944923" y="1149801"/>
            <a:ext cx="3904273" cy="39042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4944923" y="5803534"/>
            <a:ext cx="3924609" cy="39246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26193" y="1029329"/>
            <a:ext cx="752227" cy="7522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26193" y="2119512"/>
            <a:ext cx="752227" cy="7522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26193" y="3210679"/>
            <a:ext cx="752227" cy="7522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26193" y="4301847"/>
            <a:ext cx="752227" cy="7522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326193" y="7352235"/>
            <a:ext cx="752227" cy="75222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944923" y="7307979"/>
            <a:ext cx="314809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</a:rPr>
              <a:t>esterna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65258" y="2786014"/>
            <a:ext cx="314809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</a:rPr>
              <a:t>interna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68605" y="985073"/>
            <a:ext cx="379488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</a:rPr>
              <a:t>diagnostica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78421" y="2088150"/>
            <a:ext cx="314809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</a:rPr>
              <a:t>formativa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92001" y="3119389"/>
            <a:ext cx="7995999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</a:rPr>
              <a:t>periodica (intermedia e finale)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92001" y="4153306"/>
            <a:ext cx="314809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</a:rPr>
              <a:t>orientativa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02307" y="7349448"/>
            <a:ext cx="314809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Open Sans"/>
              </a:rPr>
              <a:t>INVALSI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1965" y="0"/>
            <a:ext cx="7094294" cy="10287000"/>
            <a:chOff x="0" y="0"/>
            <a:chExt cx="23997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9798" cy="3479800"/>
            </a:xfrm>
            <a:custGeom>
              <a:avLst/>
              <a:gdLst/>
              <a:ahLst/>
              <a:cxnLst/>
              <a:rect l="l" t="t" r="r" b="b"/>
              <a:pathLst>
                <a:path w="2399798" h="3479800">
                  <a:moveTo>
                    <a:pt x="227533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75338" y="0"/>
                  </a:lnTo>
                  <a:cubicBezTo>
                    <a:pt x="2343918" y="0"/>
                    <a:pt x="2399798" y="55880"/>
                    <a:pt x="2399798" y="124460"/>
                  </a:cubicBezTo>
                  <a:lnTo>
                    <a:pt x="2399798" y="3355340"/>
                  </a:lnTo>
                  <a:cubicBezTo>
                    <a:pt x="2399798" y="3423920"/>
                    <a:pt x="2343918" y="3479800"/>
                    <a:pt x="2275338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1326"/>
          <a:stretch>
            <a:fillRect/>
          </a:stretch>
        </p:blipFill>
        <p:spPr>
          <a:xfrm rot="-10800000">
            <a:off x="260146" y="2815816"/>
            <a:ext cx="5534595" cy="36862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6022" y="6502100"/>
            <a:ext cx="9509667" cy="33046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3037" y="3234335"/>
            <a:ext cx="4528813" cy="274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Roboto Bold"/>
              </a:rPr>
              <a:t>Inclusione scolastica e sociale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02411" y="945089"/>
            <a:ext cx="10156889" cy="475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14"/>
              </a:lnSpc>
            </a:pPr>
            <a:r>
              <a:rPr lang="en-US" sz="4100">
                <a:solidFill>
                  <a:srgbClr val="000000"/>
                </a:solidFill>
                <a:latin typeface="Roboto"/>
              </a:rPr>
              <a:t>Il nostro istituto si impegna a rendere l’ambiente scolastico il più sereno possibile accogliendo, in modo adeguato, alunni con “BISOGNI EDUCATIVI SPECIALI” cercando di favorire una reale e fattiva integrazione.</a:t>
            </a:r>
          </a:p>
          <a:p>
            <a:pPr algn="just">
              <a:lnSpc>
                <a:spcPts val="6314"/>
              </a:lnSpc>
            </a:pPr>
            <a:endParaRPr lang="en-US" sz="410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1965" y="0"/>
            <a:ext cx="8976061" cy="10287000"/>
            <a:chOff x="0" y="0"/>
            <a:chExt cx="3036347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6347" cy="3479800"/>
            </a:xfrm>
            <a:custGeom>
              <a:avLst/>
              <a:gdLst/>
              <a:ahLst/>
              <a:cxnLst/>
              <a:rect l="l" t="t" r="r" b="b"/>
              <a:pathLst>
                <a:path w="3036347" h="3479800">
                  <a:moveTo>
                    <a:pt x="291188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11887" y="0"/>
                  </a:lnTo>
                  <a:cubicBezTo>
                    <a:pt x="2980467" y="0"/>
                    <a:pt x="3036347" y="55880"/>
                    <a:pt x="3036347" y="124460"/>
                  </a:cubicBezTo>
                  <a:lnTo>
                    <a:pt x="3036347" y="3355340"/>
                  </a:lnTo>
                  <a:cubicBezTo>
                    <a:pt x="3036347" y="3423920"/>
                    <a:pt x="2980467" y="3479800"/>
                    <a:pt x="2911887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1326"/>
          <a:stretch>
            <a:fillRect/>
          </a:stretch>
        </p:blipFill>
        <p:spPr>
          <a:xfrm rot="-10800000">
            <a:off x="959198" y="182291"/>
            <a:ext cx="6536830" cy="43538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b="1326"/>
          <a:stretch>
            <a:fillRect/>
          </a:stretch>
        </p:blipFill>
        <p:spPr>
          <a:xfrm rot="-10800000">
            <a:off x="260146" y="4536108"/>
            <a:ext cx="7934934" cy="52850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9632" y="5233295"/>
            <a:ext cx="5835963" cy="389064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60316" y="820039"/>
            <a:ext cx="5534595" cy="290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 Bold"/>
              </a:rPr>
              <a:t>Scuola 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Open Sans Bold"/>
              </a:rPr>
              <a:t>e 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Open Sans Bold"/>
              </a:rPr>
              <a:t>territorio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12835" y="772414"/>
            <a:ext cx="8837093" cy="865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94"/>
              </a:lnSpc>
            </a:pPr>
            <a:r>
              <a:rPr lang="en-US" sz="4300">
                <a:solidFill>
                  <a:srgbClr val="000000"/>
                </a:solidFill>
                <a:latin typeface="Roboto"/>
              </a:rPr>
              <a:t>La nostra scuola, oltre che tener conto delle risorse umane interne (professionalità dei docenti) e finanziarie (MIUR – ENTI LOCALI – PROVINCIALI – REGIONALI), si basa sulla collaborazione con il territorio, attraverso la stipula di convenzioni e accordi di rete, per la realizzazione del piano dell'offerta formativa.</a:t>
            </a:r>
          </a:p>
          <a:p>
            <a:pPr algn="ctr">
              <a:lnSpc>
                <a:spcPts val="7559"/>
              </a:lnSpc>
            </a:pPr>
            <a:endParaRPr lang="en-US" sz="430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2" y="-785639"/>
            <a:ext cx="18288000" cy="3707858"/>
            <a:chOff x="0" y="0"/>
            <a:chExt cx="6186311" cy="1254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54263"/>
            </a:xfrm>
            <a:custGeom>
              <a:avLst/>
              <a:gdLst/>
              <a:ahLst/>
              <a:cxnLst/>
              <a:rect l="l" t="t" r="r" b="b"/>
              <a:pathLst>
                <a:path w="6186311" h="1254263">
                  <a:moveTo>
                    <a:pt x="6061851" y="1254263"/>
                  </a:moveTo>
                  <a:lnTo>
                    <a:pt x="124460" y="1254263"/>
                  </a:lnTo>
                  <a:cubicBezTo>
                    <a:pt x="55880" y="1254263"/>
                    <a:pt x="0" y="1198383"/>
                    <a:pt x="0" y="1129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129803"/>
                  </a:lnTo>
                  <a:cubicBezTo>
                    <a:pt x="6186311" y="1198383"/>
                    <a:pt x="6130431" y="1254263"/>
                    <a:pt x="6061851" y="1254263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9133" y="3162286"/>
            <a:ext cx="7342869" cy="68038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226827" y="895350"/>
            <a:ext cx="9834346" cy="110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Roboto Bold"/>
              </a:rPr>
              <a:t>La nostra offerta formativa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2" y="-785639"/>
            <a:ext cx="18288000" cy="3213179"/>
            <a:chOff x="0" y="0"/>
            <a:chExt cx="6186311" cy="108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086927"/>
            </a:xfrm>
            <a:custGeom>
              <a:avLst/>
              <a:gdLst/>
              <a:ahLst/>
              <a:cxnLst/>
              <a:rect l="l" t="t" r="r" b="b"/>
              <a:pathLst>
                <a:path w="6186311" h="1086927">
                  <a:moveTo>
                    <a:pt x="6061851" y="1086927"/>
                  </a:moveTo>
                  <a:lnTo>
                    <a:pt x="124460" y="1086927"/>
                  </a:lnTo>
                  <a:cubicBezTo>
                    <a:pt x="55880" y="1086927"/>
                    <a:pt x="0" y="1031047"/>
                    <a:pt x="0" y="962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962467"/>
                  </a:lnTo>
                  <a:cubicBezTo>
                    <a:pt x="6186311" y="1031047"/>
                    <a:pt x="6130431" y="1086927"/>
                    <a:pt x="6061851" y="1086927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25792" y="158377"/>
            <a:ext cx="2626399" cy="19960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7394" y="618852"/>
            <a:ext cx="16773032" cy="153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86"/>
              </a:lnSpc>
            </a:pPr>
            <a:r>
              <a:rPr lang="en-US" sz="4418">
                <a:solidFill>
                  <a:srgbClr val="000000"/>
                </a:solidFill>
                <a:latin typeface="Open Sans Bold"/>
              </a:rPr>
              <a:t>Uscite didattiche, visite guidate, viaggi d’istruzione</a:t>
            </a:r>
          </a:p>
          <a:p>
            <a:pPr algn="just">
              <a:lnSpc>
                <a:spcPts val="6186"/>
              </a:lnSpc>
            </a:pPr>
            <a:endParaRPr lang="en-US" sz="4418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5809" y="2591545"/>
            <a:ext cx="17216381" cy="789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6"/>
              </a:lnSpc>
            </a:pPr>
            <a:r>
              <a:rPr lang="en-US" sz="3619" dirty="0" err="1">
                <a:solidFill>
                  <a:srgbClr val="000000"/>
                </a:solidFill>
                <a:latin typeface="Roboto"/>
              </a:rPr>
              <a:t>L’organizzazione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è di </a:t>
            </a:r>
            <a:r>
              <a:rPr lang="en-US" sz="3619" dirty="0" err="1" smtClean="0">
                <a:solidFill>
                  <a:srgbClr val="000000"/>
                </a:solidFill>
                <a:latin typeface="Roboto"/>
              </a:rPr>
              <a:t>competenza</a:t>
            </a:r>
            <a:r>
              <a:rPr lang="en-US" sz="3619" dirty="0" smtClean="0">
                <a:solidFill>
                  <a:srgbClr val="000000"/>
                </a:solidFill>
                <a:latin typeface="Roboto"/>
              </a:rPr>
              <a:t> del </a:t>
            </a:r>
            <a:r>
              <a:rPr lang="en-US" sz="3619" dirty="0" err="1" smtClean="0">
                <a:solidFill>
                  <a:srgbClr val="000000"/>
                </a:solidFill>
                <a:latin typeface="Roboto"/>
              </a:rPr>
              <a:t>referente</a:t>
            </a:r>
            <a:r>
              <a:rPr lang="en-US" sz="3619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 smtClean="0">
                <a:solidFill>
                  <a:srgbClr val="000000"/>
                </a:solidFill>
                <a:latin typeface="Roboto"/>
              </a:rPr>
              <a:t>viaggi</a:t>
            </a:r>
            <a:r>
              <a:rPr lang="en-US" sz="3619" dirty="0" smtClean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dopo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avere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sentito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il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parere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Consigli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Classe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e del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Consiglio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d’Istituto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. Le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uscite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didattiche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ed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viaggi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d’istruzione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infatti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vengono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proposti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dai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docenti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coinvolti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all’interno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del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Consiglio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classe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Spetta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al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Consiglio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d’Istituto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determinare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criteri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generali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per la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programmazione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delle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iniziative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tenendo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in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considerazione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gli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orientamenti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programmatici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del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Collegio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Docenti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e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Consigli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Classe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. Il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Consiglio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d’Istituto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riconosce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il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valore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formativo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viaggi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d’istruzione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e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degli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eventuali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scambi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culturali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ed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autorizza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le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iniziative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proposte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dai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Consigli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Classe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. Le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uscite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didattiche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e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viaggi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d’istruzione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sono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da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considerarsi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parti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integranti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dell’attività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didattica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e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quindi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rientrano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nel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conteggio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dei</a:t>
            </a:r>
            <a:r>
              <a:rPr lang="en-US" sz="3619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smtClean="0">
                <a:solidFill>
                  <a:srgbClr val="000000"/>
                </a:solidFill>
                <a:latin typeface="Roboto"/>
              </a:rPr>
              <a:t>205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giorni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di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scuola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e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nella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programmazione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annuale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approvata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dal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Consigliodi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19" dirty="0" err="1">
                <a:solidFill>
                  <a:srgbClr val="000000"/>
                </a:solidFill>
                <a:latin typeface="Roboto"/>
              </a:rPr>
              <a:t>Classe</a:t>
            </a:r>
            <a:r>
              <a:rPr lang="en-US" sz="3619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algn="just">
              <a:lnSpc>
                <a:spcPts val="5515"/>
              </a:lnSpc>
            </a:pPr>
            <a:endParaRPr lang="en-US" sz="3619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9332" y="1307992"/>
            <a:ext cx="17112910" cy="1099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3273" lvl="1" indent="-466636" algn="just">
              <a:lnSpc>
                <a:spcPts val="6656"/>
              </a:lnSpc>
              <a:buFont typeface="Arial"/>
              <a:buChar char="•"/>
            </a:pPr>
            <a:r>
              <a:rPr lang="en-US" sz="4322" spc="-103">
                <a:solidFill>
                  <a:srgbClr val="0F3256"/>
                </a:solidFill>
                <a:latin typeface="Roboto"/>
              </a:rPr>
              <a:t>È </a:t>
            </a:r>
            <a:r>
              <a:rPr lang="en-US" sz="4322" spc="-103">
                <a:solidFill>
                  <a:srgbClr val="0F3256"/>
                </a:solidFill>
                <a:latin typeface="Roboto Bold"/>
              </a:rPr>
              <a:t>elaborato dal Collegio dei Docenti</a:t>
            </a:r>
            <a:r>
              <a:rPr lang="en-US" sz="4322" spc="-103">
                <a:solidFill>
                  <a:srgbClr val="0F3256"/>
                </a:solidFill>
                <a:latin typeface="Roboto"/>
              </a:rPr>
              <a:t> e </a:t>
            </a:r>
            <a:r>
              <a:rPr lang="en-US" sz="4322" spc="-103">
                <a:solidFill>
                  <a:srgbClr val="0F3256"/>
                </a:solidFill>
                <a:latin typeface="Roboto Bold"/>
              </a:rPr>
              <a:t>approvato dal Consiglio di Istituto</a:t>
            </a:r>
            <a:r>
              <a:rPr lang="en-US" sz="4322" spc="-103">
                <a:solidFill>
                  <a:srgbClr val="0F3256"/>
                </a:solidFill>
                <a:latin typeface="Roboto"/>
              </a:rPr>
              <a:t>; </a:t>
            </a:r>
          </a:p>
          <a:p>
            <a:pPr marL="933273" lvl="1" indent="-466636" algn="just">
              <a:lnSpc>
                <a:spcPts val="6656"/>
              </a:lnSpc>
              <a:buFont typeface="Arial"/>
              <a:buChar char="•"/>
            </a:pPr>
            <a:r>
              <a:rPr lang="en-US" sz="4322" spc="-103">
                <a:solidFill>
                  <a:srgbClr val="0F3256"/>
                </a:solidFill>
                <a:latin typeface="Roboto"/>
              </a:rPr>
              <a:t>ha </a:t>
            </a:r>
            <a:r>
              <a:rPr lang="en-US" sz="4322" spc="-103">
                <a:solidFill>
                  <a:srgbClr val="0F3256"/>
                </a:solidFill>
                <a:latin typeface="Roboto Bold"/>
              </a:rPr>
              <a:t>durata triennale</a:t>
            </a:r>
            <a:r>
              <a:rPr lang="en-US" sz="4322" spc="-103">
                <a:solidFill>
                  <a:srgbClr val="0F3256"/>
                </a:solidFill>
                <a:latin typeface="Roboto"/>
              </a:rPr>
              <a:t> e può essere rivisto annualmente; </a:t>
            </a:r>
          </a:p>
          <a:p>
            <a:pPr marL="933273" lvl="1" indent="-466636" algn="just">
              <a:lnSpc>
                <a:spcPts val="6656"/>
              </a:lnSpc>
              <a:buFont typeface="Arial"/>
              <a:buChar char="•"/>
            </a:pPr>
            <a:r>
              <a:rPr lang="en-US" sz="4322" spc="-103">
                <a:solidFill>
                  <a:srgbClr val="0F3256"/>
                </a:solidFill>
                <a:latin typeface="Roboto Bold"/>
              </a:rPr>
              <a:t>elabora il Potenziamento dell’Offerta Formativa</a:t>
            </a:r>
            <a:r>
              <a:rPr lang="en-US" sz="4322" spc="-103">
                <a:solidFill>
                  <a:srgbClr val="0F3256"/>
                </a:solidFill>
                <a:latin typeface="Roboto"/>
              </a:rPr>
              <a:t> (cc. 7, 16, 22, 24); </a:t>
            </a:r>
          </a:p>
          <a:p>
            <a:pPr marL="933273" lvl="1" indent="-466636" algn="just">
              <a:lnSpc>
                <a:spcPts val="6656"/>
              </a:lnSpc>
              <a:buFont typeface="Arial"/>
              <a:buChar char="•"/>
            </a:pPr>
            <a:r>
              <a:rPr lang="en-US" sz="4322" spc="-103">
                <a:solidFill>
                  <a:srgbClr val="0F3256"/>
                </a:solidFill>
                <a:latin typeface="Roboto"/>
              </a:rPr>
              <a:t>promuove finalità, princìpi e strumenti previsti nel Piano Nazionale Scuola Digitale;</a:t>
            </a:r>
          </a:p>
          <a:p>
            <a:pPr marL="933273" lvl="1" indent="-466636" algn="just">
              <a:lnSpc>
                <a:spcPts val="6656"/>
              </a:lnSpc>
              <a:buFont typeface="Arial"/>
              <a:buChar char="•"/>
            </a:pPr>
            <a:r>
              <a:rPr lang="en-US" sz="4322" spc="-103">
                <a:solidFill>
                  <a:srgbClr val="0F3256"/>
                </a:solidFill>
                <a:latin typeface="Roboto Bold"/>
              </a:rPr>
              <a:t>programma le attività formative</a:t>
            </a:r>
            <a:r>
              <a:rPr lang="en-US" sz="4322" spc="-103">
                <a:solidFill>
                  <a:srgbClr val="0F3256"/>
                </a:solidFill>
                <a:latin typeface="Roboto"/>
              </a:rPr>
              <a:t> rivolte al personale docente e ATA</a:t>
            </a:r>
          </a:p>
          <a:p>
            <a:pPr marL="933273" lvl="1" indent="-466636" algn="just">
              <a:lnSpc>
                <a:spcPts val="6656"/>
              </a:lnSpc>
              <a:buFont typeface="Arial"/>
              <a:buChar char="•"/>
            </a:pPr>
            <a:r>
              <a:rPr lang="en-US" sz="4322" spc="-103">
                <a:solidFill>
                  <a:srgbClr val="0F3256"/>
                </a:solidFill>
                <a:latin typeface="Roboto"/>
              </a:rPr>
              <a:t>presenta il fabbisogno di: posti comuni e di sostegno dell’Organico dell’Autonomia e del personale ATA,</a:t>
            </a:r>
          </a:p>
          <a:p>
            <a:pPr algn="just">
              <a:lnSpc>
                <a:spcPts val="6656"/>
              </a:lnSpc>
            </a:pPr>
            <a:r>
              <a:rPr lang="en-US" sz="4322" spc="-103">
                <a:solidFill>
                  <a:srgbClr val="0F3256"/>
                </a:solidFill>
                <a:latin typeface="Roboto"/>
              </a:rPr>
              <a:t>         -infrastrutture, attrezzature, materiali.</a:t>
            </a:r>
          </a:p>
          <a:p>
            <a:pPr algn="just">
              <a:lnSpc>
                <a:spcPts val="7118"/>
              </a:lnSpc>
            </a:pPr>
            <a:endParaRPr lang="en-US" sz="4322" spc="-103">
              <a:solidFill>
                <a:srgbClr val="0F3256"/>
              </a:solidFill>
              <a:latin typeface="Roboto"/>
            </a:endParaRPr>
          </a:p>
          <a:p>
            <a:pPr algn="just">
              <a:lnSpc>
                <a:spcPts val="7118"/>
              </a:lnSpc>
            </a:pPr>
            <a:endParaRPr lang="en-US" sz="4322" spc="-103">
              <a:solidFill>
                <a:srgbClr val="0F3256"/>
              </a:solidFill>
              <a:latin typeface="Roboto"/>
            </a:endParaRPr>
          </a:p>
          <a:p>
            <a:pPr>
              <a:lnSpc>
                <a:spcPts val="1599"/>
              </a:lnSpc>
            </a:pPr>
            <a:endParaRPr lang="en-US" sz="4322" spc="-103">
              <a:solidFill>
                <a:srgbClr val="0F3256"/>
              </a:solidFill>
              <a:latin typeface="Roboto"/>
            </a:endParaRPr>
          </a:p>
          <a:p>
            <a:pPr>
              <a:lnSpc>
                <a:spcPts val="1599"/>
              </a:lnSpc>
            </a:pPr>
            <a:endParaRPr lang="en-US" sz="4322" spc="-103">
              <a:solidFill>
                <a:srgbClr val="0F3256"/>
              </a:solidFill>
              <a:latin typeface="Roboto"/>
            </a:endParaRPr>
          </a:p>
          <a:p>
            <a:pPr>
              <a:lnSpc>
                <a:spcPts val="1599"/>
              </a:lnSpc>
            </a:pPr>
            <a:endParaRPr lang="en-US" sz="4322" spc="-103">
              <a:solidFill>
                <a:srgbClr val="0F3256"/>
              </a:solidFill>
              <a:latin typeface="Roboto"/>
            </a:endParaRPr>
          </a:p>
          <a:p>
            <a:pPr>
              <a:lnSpc>
                <a:spcPts val="1599"/>
              </a:lnSpc>
            </a:pPr>
            <a:endParaRPr lang="en-US" sz="4322" spc="-103">
              <a:solidFill>
                <a:srgbClr val="0F3256"/>
              </a:solidFill>
              <a:latin typeface="Robot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40040" y="487378"/>
            <a:ext cx="14807919" cy="1974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8"/>
              </a:lnSpc>
              <a:spcBef>
                <a:spcPct val="0"/>
              </a:spcBef>
            </a:pPr>
            <a:r>
              <a:rPr lang="en-US" sz="5180">
                <a:solidFill>
                  <a:srgbClr val="0F3256"/>
                </a:solidFill>
                <a:latin typeface="Roboto Bold"/>
              </a:rPr>
              <a:t>Il Piano Triennale dell’Offerta Formativa(PTOF):</a:t>
            </a:r>
          </a:p>
          <a:p>
            <a:pPr algn="ctr">
              <a:lnSpc>
                <a:spcPts val="9658"/>
              </a:lnSpc>
              <a:spcBef>
                <a:spcPct val="0"/>
              </a:spcBef>
            </a:pPr>
            <a:endParaRPr lang="en-US" sz="5180">
              <a:solidFill>
                <a:srgbClr val="0F3256"/>
              </a:solidFill>
              <a:latin typeface="Roboto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976139" y="0"/>
            <a:ext cx="1952277" cy="10287000"/>
            <a:chOff x="0" y="0"/>
            <a:chExt cx="660400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0400" cy="3479800"/>
            </a:xfrm>
            <a:custGeom>
              <a:avLst/>
              <a:gdLst/>
              <a:ahLst/>
              <a:cxnLst/>
              <a:rect l="l" t="t" r="r" b="b"/>
              <a:pathLst>
                <a:path w="660400" h="3479800">
                  <a:moveTo>
                    <a:pt x="535940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3355340"/>
                  </a:lnTo>
                  <a:cubicBezTo>
                    <a:pt x="660400" y="3423920"/>
                    <a:pt x="604520" y="3479800"/>
                    <a:pt x="535940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1965" y="0"/>
            <a:ext cx="7094294" cy="10287000"/>
            <a:chOff x="0" y="0"/>
            <a:chExt cx="23997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9798" cy="3479800"/>
            </a:xfrm>
            <a:custGeom>
              <a:avLst/>
              <a:gdLst/>
              <a:ahLst/>
              <a:cxnLst/>
              <a:rect l="l" t="t" r="r" b="b"/>
              <a:pathLst>
                <a:path w="2399798" h="3479800">
                  <a:moveTo>
                    <a:pt x="227533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75338" y="0"/>
                  </a:lnTo>
                  <a:cubicBezTo>
                    <a:pt x="2343918" y="0"/>
                    <a:pt x="2399798" y="55880"/>
                    <a:pt x="2399798" y="124460"/>
                  </a:cubicBezTo>
                  <a:lnTo>
                    <a:pt x="2399798" y="3355340"/>
                  </a:lnTo>
                  <a:cubicBezTo>
                    <a:pt x="2399798" y="3423920"/>
                    <a:pt x="2343918" y="3479800"/>
                    <a:pt x="2275338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1326"/>
          <a:stretch>
            <a:fillRect/>
          </a:stretch>
        </p:blipFill>
        <p:spPr>
          <a:xfrm rot="-10800000">
            <a:off x="260146" y="2815816"/>
            <a:ext cx="5534595" cy="36862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19475" y="985855"/>
            <a:ext cx="10957819" cy="551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Roboto"/>
              </a:rPr>
              <a:t>Attività integrative e/o  aggiuntive di arricchimento  dell’offerta formativa in orario curricolare,  saranno proposte agli alunni del nostro Istituto.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801255" y="5493714"/>
            <a:ext cx="4972568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884" y="4158260"/>
            <a:ext cx="553459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Roboto Bold"/>
              </a:rPr>
              <a:t>Progetti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1965" y="0"/>
            <a:ext cx="7094294" cy="10287000"/>
            <a:chOff x="0" y="0"/>
            <a:chExt cx="23997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9798" cy="3479800"/>
            </a:xfrm>
            <a:custGeom>
              <a:avLst/>
              <a:gdLst/>
              <a:ahLst/>
              <a:cxnLst/>
              <a:rect l="l" t="t" r="r" b="b"/>
              <a:pathLst>
                <a:path w="2399798" h="3479800">
                  <a:moveTo>
                    <a:pt x="227533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75338" y="0"/>
                  </a:lnTo>
                  <a:cubicBezTo>
                    <a:pt x="2343918" y="0"/>
                    <a:pt x="2399798" y="55880"/>
                    <a:pt x="2399798" y="124460"/>
                  </a:cubicBezTo>
                  <a:lnTo>
                    <a:pt x="2399798" y="3355340"/>
                  </a:lnTo>
                  <a:cubicBezTo>
                    <a:pt x="2399798" y="3423920"/>
                    <a:pt x="2343918" y="3479800"/>
                    <a:pt x="2275338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171" y="2175967"/>
            <a:ext cx="5356630" cy="63728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639178" y="2090242"/>
            <a:ext cx="11247553" cy="794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Roboto Bold"/>
              </a:rPr>
              <a:t>Il Piano Nazionale Scuola Digitale (PNSD)</a:t>
            </a:r>
            <a:r>
              <a:rPr lang="en-US" sz="4000">
                <a:solidFill>
                  <a:srgbClr val="000000"/>
                </a:solidFill>
                <a:latin typeface="Roboto"/>
              </a:rPr>
              <a:t> è il documento di indirizzo del Ministero dell’Istruzione, dell’Università e della Ricerca per il lancio di una strategia complessiva di innovazione della scuola italiana.</a:t>
            </a:r>
          </a:p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Roboto"/>
              </a:rPr>
              <a:t>Gli obiettivi del nostro PNSD saranno: Cablaggio strutturato e sicuro all'interno degli edifici scolastici; Digital Board - Dotazione di attrezzature per la trasformazione digitale della didattica e della organizzazione scolastica.</a:t>
            </a:r>
          </a:p>
          <a:p>
            <a:pPr algn="ctr">
              <a:lnSpc>
                <a:spcPts val="7279"/>
              </a:lnSpc>
            </a:pPr>
            <a:endParaRPr lang="en-US" sz="40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33538" y="372109"/>
            <a:ext cx="2258832" cy="1170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6799">
                <a:solidFill>
                  <a:srgbClr val="000000"/>
                </a:solidFill>
                <a:latin typeface="Roboto Bold"/>
              </a:rPr>
              <a:t>PNSD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1965" y="0"/>
            <a:ext cx="1952277" cy="10287000"/>
            <a:chOff x="0" y="0"/>
            <a:chExt cx="66040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479800"/>
            </a:xfrm>
            <a:custGeom>
              <a:avLst/>
              <a:gdLst/>
              <a:ahLst/>
              <a:cxnLst/>
              <a:rect l="l" t="t" r="r" b="b"/>
              <a:pathLst>
                <a:path w="660400" h="3479800">
                  <a:moveTo>
                    <a:pt x="535940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3355340"/>
                  </a:lnTo>
                  <a:cubicBezTo>
                    <a:pt x="660400" y="3423920"/>
                    <a:pt x="604520" y="3479800"/>
                    <a:pt x="535940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65873" y="2315364"/>
            <a:ext cx="15651905" cy="263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Roboto"/>
              </a:rPr>
              <a:t>Il Piano contiene anche la programmazione delle attività formative rivolte al personale docente e amministrativo, tecnico e ausiliario, nonchè la definizione delle risorse occorrenti (art.1, comma 12 della legge 107).</a:t>
            </a:r>
          </a:p>
          <a:p>
            <a:pPr algn="ctr">
              <a:lnSpc>
                <a:spcPts val="7279"/>
              </a:lnSpc>
            </a:pPr>
            <a:endParaRPr lang="en-US" sz="33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65873" y="379410"/>
            <a:ext cx="15930849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Roboto Bold"/>
              </a:rPr>
              <a:t>IL PIANO TRIENNALE PER L’AGGIORNAMENTO E LA FORMAZIONE DEI DOCENTI</a:t>
            </a:r>
            <a:r>
              <a:rPr lang="en-US" sz="5199">
                <a:solidFill>
                  <a:srgbClr val="000000"/>
                </a:solidFill>
                <a:latin typeface="Roboto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65873" y="4335299"/>
            <a:ext cx="15651905" cy="173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oboto"/>
              </a:rPr>
              <a:t>Le priorità della formazione per l’anno scolastico in corso sono afferenti alle seguenti aree:</a:t>
            </a:r>
          </a:p>
          <a:p>
            <a:pPr algn="just"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65873" y="5583618"/>
            <a:ext cx="13917974" cy="409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Autonomia organizzativa e didattica;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Didattica per competenze innovazione metodologica e competenze di base; 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Formazione digitale PNSD; 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Competenze lingue straniere;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Inclusione e disabilità; 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Coesione sociale e prevenzione del disagio giovanile; 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Scuola e Lavoro;</a:t>
            </a:r>
          </a:p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Valutazione e miglioramento.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2" y="-785639"/>
            <a:ext cx="18288000" cy="2759404"/>
            <a:chOff x="0" y="0"/>
            <a:chExt cx="6186311" cy="9334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933428"/>
            </a:xfrm>
            <a:custGeom>
              <a:avLst/>
              <a:gdLst/>
              <a:ahLst/>
              <a:cxnLst/>
              <a:rect l="l" t="t" r="r" b="b"/>
              <a:pathLst>
                <a:path w="6186311" h="933428">
                  <a:moveTo>
                    <a:pt x="6061851" y="933428"/>
                  </a:moveTo>
                  <a:lnTo>
                    <a:pt x="124460" y="933428"/>
                  </a:lnTo>
                  <a:cubicBezTo>
                    <a:pt x="55880" y="933428"/>
                    <a:pt x="0" y="877548"/>
                    <a:pt x="0" y="808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808968"/>
                  </a:lnTo>
                  <a:cubicBezTo>
                    <a:pt x="6186311" y="877548"/>
                    <a:pt x="6130431" y="933428"/>
                    <a:pt x="6061851" y="933428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584014" y="409892"/>
            <a:ext cx="9119971" cy="110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Roboto Bold"/>
              </a:rPr>
              <a:t>Documenti di riferimento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5158" y="2113360"/>
            <a:ext cx="17259300" cy="189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spc="338">
                <a:solidFill>
                  <a:srgbClr val="000000"/>
                </a:solidFill>
                <a:latin typeface="Roboto"/>
              </a:rPr>
              <a:t>Il Piano è completato dai seguenti documenti pubblicati, a norma di legge, nella apposita sezione e visionabili sul sito web dell’Istituto: </a:t>
            </a:r>
            <a:r>
              <a:rPr lang="en-US" sz="3600" u="sng" spc="338">
                <a:solidFill>
                  <a:srgbClr val="000000"/>
                </a:solidFill>
                <a:latin typeface="Roboto"/>
              </a:rPr>
              <a:t>https://www.istitutocomprensivobuccino.edu.it/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1391" y="4174569"/>
            <a:ext cx="17805218" cy="531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ATTO DI INDIRIZZO DEL DIRIGENTE SCOLASTICO 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REGOLAMENTO D’ISTITUTO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CARTA  DEI SERVIZI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PIANO ANNUALE DELL'OFFERTA FORMATIVA 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PATTO EDUCATIVO DI CORRESPONSABILITÀ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CURRICOLO VERTICALE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REGOLAMENTO  D’ISTITUTOSULLA VALUTAZIONE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RAV 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PIANO ANNUALE DELLE ATTIVITÀ</a:t>
            </a:r>
          </a:p>
          <a:p>
            <a:pPr marL="647711" lvl="1" indent="-323856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PROTOCOLLO DI INCLUSIONE E DI ACCOGLIENZA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326"/>
          <a:stretch>
            <a:fillRect/>
          </a:stretch>
        </p:blipFill>
        <p:spPr>
          <a:xfrm rot="-10800000">
            <a:off x="1079650" y="-409493"/>
            <a:ext cx="16128701" cy="107424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51569" y="665139"/>
            <a:ext cx="8201118" cy="85931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994727" y="8371205"/>
            <a:ext cx="138816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Fine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25" y="6388157"/>
            <a:ext cx="18418156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1412" y="4126211"/>
            <a:ext cx="3911965" cy="39070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55347" y="4747758"/>
            <a:ext cx="2844095" cy="284409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525" y="-323545"/>
            <a:ext cx="18288000" cy="3725857"/>
            <a:chOff x="0" y="0"/>
            <a:chExt cx="6186311" cy="126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1260352"/>
            </a:xfrm>
            <a:custGeom>
              <a:avLst/>
              <a:gdLst/>
              <a:ahLst/>
              <a:cxnLst/>
              <a:rect l="l" t="t" r="r" b="b"/>
              <a:pathLst>
                <a:path w="6186311" h="1260352">
                  <a:moveTo>
                    <a:pt x="6061851" y="1260352"/>
                  </a:moveTo>
                  <a:lnTo>
                    <a:pt x="124460" y="1260352"/>
                  </a:lnTo>
                  <a:cubicBezTo>
                    <a:pt x="55880" y="1260352"/>
                    <a:pt x="0" y="1204472"/>
                    <a:pt x="0" y="11358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135892"/>
                  </a:lnTo>
                  <a:cubicBezTo>
                    <a:pt x="6186311" y="1204472"/>
                    <a:pt x="6130431" y="1260352"/>
                    <a:pt x="6061851" y="1260352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56771" y="1215037"/>
            <a:ext cx="1800251" cy="1577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94128" y="4126211"/>
            <a:ext cx="3911965" cy="39070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70840" y="4126211"/>
            <a:ext cx="3911965" cy="39070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20213" y="4158971"/>
            <a:ext cx="3879164" cy="387431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60251" y="4747758"/>
            <a:ext cx="2844095" cy="284409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989498" y="4634514"/>
            <a:ext cx="2844095" cy="284409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528064" y="4747758"/>
            <a:ext cx="2844095" cy="284409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20703" y="5291882"/>
            <a:ext cx="3100833" cy="17558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080825" y="4677674"/>
            <a:ext cx="1738572" cy="280414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989498" y="4634514"/>
            <a:ext cx="2847310" cy="284731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320440" y="5092540"/>
            <a:ext cx="3078710" cy="192804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914601" y="8288780"/>
            <a:ext cx="3284840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F3256"/>
                </a:solidFill>
                <a:latin typeface="Roboto"/>
              </a:rPr>
              <a:t>Alunni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64842" y="1015012"/>
            <a:ext cx="14139504" cy="1685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684"/>
              </a:lnSpc>
              <a:spcBef>
                <a:spcPct val="0"/>
              </a:spcBef>
            </a:pPr>
            <a:r>
              <a:rPr lang="en-US" sz="9774">
                <a:solidFill>
                  <a:srgbClr val="0F3256"/>
                </a:solidFill>
                <a:latin typeface="Roboto Bold"/>
              </a:rPr>
              <a:t>Il PTOF si rivolge a: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974460" y="8225153"/>
            <a:ext cx="3824917" cy="1545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F3256"/>
                </a:solidFill>
                <a:latin typeface="Roboto"/>
              </a:rPr>
              <a:t>Operatori della scuola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06093" y="8422130"/>
            <a:ext cx="4591125" cy="62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sz="4400">
                <a:solidFill>
                  <a:srgbClr val="0F3256"/>
                </a:solidFill>
                <a:latin typeface="Roboto"/>
              </a:rPr>
              <a:t>Istituzioni e Enti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94128" y="8288780"/>
            <a:ext cx="3284840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F3256"/>
                </a:solidFill>
                <a:latin typeface="Roboto"/>
              </a:rPr>
              <a:t>Genitori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1965" y="0"/>
            <a:ext cx="7094294" cy="10287000"/>
            <a:chOff x="0" y="0"/>
            <a:chExt cx="23997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9798" cy="3479800"/>
            </a:xfrm>
            <a:custGeom>
              <a:avLst/>
              <a:gdLst/>
              <a:ahLst/>
              <a:cxnLst/>
              <a:rect l="l" t="t" r="r" b="b"/>
              <a:pathLst>
                <a:path w="2399798" h="3479800">
                  <a:moveTo>
                    <a:pt x="227533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75338" y="0"/>
                  </a:lnTo>
                  <a:cubicBezTo>
                    <a:pt x="2343918" y="0"/>
                    <a:pt x="2399798" y="55880"/>
                    <a:pt x="2399798" y="124460"/>
                  </a:cubicBezTo>
                  <a:lnTo>
                    <a:pt x="2399798" y="3355340"/>
                  </a:lnTo>
                  <a:cubicBezTo>
                    <a:pt x="2399798" y="3423920"/>
                    <a:pt x="2343918" y="3479800"/>
                    <a:pt x="2275338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674161" y="1399223"/>
            <a:ext cx="11130828" cy="886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19"/>
              </a:lnSpc>
            </a:pPr>
            <a:r>
              <a:rPr lang="en-US" sz="4100">
                <a:solidFill>
                  <a:srgbClr val="0F3256"/>
                </a:solidFill>
                <a:latin typeface="Roboto"/>
              </a:rPr>
              <a:t>Il nostro Istituto intende connotarsi come:</a:t>
            </a:r>
          </a:p>
          <a:p>
            <a:pPr algn="just">
              <a:lnSpc>
                <a:spcPts val="6519"/>
              </a:lnSpc>
            </a:pPr>
            <a:r>
              <a:rPr lang="en-US" sz="4100">
                <a:solidFill>
                  <a:srgbClr val="0F3256"/>
                </a:solidFill>
                <a:latin typeface="Roboto Bold"/>
              </a:rPr>
              <a:t>1</a:t>
            </a:r>
            <a:r>
              <a:rPr lang="en-US" sz="4100">
                <a:solidFill>
                  <a:srgbClr val="0F3256"/>
                </a:solidFill>
                <a:latin typeface="Roboto"/>
              </a:rPr>
              <a:t>. una scuola che si adegua agli attuali e profondi mutamenti socio-culturali caratterizzati dalla complessità, dalla pluralità dei saperi e dalla valorizzazione della diversità;</a:t>
            </a:r>
          </a:p>
          <a:p>
            <a:pPr algn="just">
              <a:lnSpc>
                <a:spcPts val="6519"/>
              </a:lnSpc>
            </a:pPr>
            <a:r>
              <a:rPr lang="en-US" sz="4100">
                <a:solidFill>
                  <a:srgbClr val="0F3256"/>
                </a:solidFill>
                <a:latin typeface="Roboto Bold"/>
              </a:rPr>
              <a:t>2</a:t>
            </a:r>
            <a:r>
              <a:rPr lang="en-US" sz="4100">
                <a:solidFill>
                  <a:srgbClr val="0F3256"/>
                </a:solidFill>
                <a:latin typeface="Roboto"/>
              </a:rPr>
              <a:t>. una scuola al passo con i tempi che lascia spazio a tutte le forme di dialogo e di collaborazione per conciliare la tradizione con l’innovazione e progettare percorsi condivisi e proficui. </a:t>
            </a:r>
          </a:p>
          <a:p>
            <a:pPr algn="just">
              <a:lnSpc>
                <a:spcPts val="5565"/>
              </a:lnSpc>
            </a:pPr>
            <a:endParaRPr lang="en-US" sz="4100">
              <a:solidFill>
                <a:srgbClr val="0F3256"/>
              </a:solidFill>
              <a:latin typeface="Roboto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21302" y="2565636"/>
            <a:ext cx="5398462" cy="59405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718455" y="140437"/>
            <a:ext cx="7042239" cy="113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9"/>
              </a:lnSpc>
            </a:pPr>
            <a:r>
              <a:rPr lang="en-US" sz="6899">
                <a:solidFill>
                  <a:srgbClr val="0F3256"/>
                </a:solidFill>
                <a:latin typeface="Roboto Bold"/>
              </a:rPr>
              <a:t>Il nostro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709" y="9570454"/>
            <a:ext cx="18288000" cy="1952277"/>
            <a:chOff x="0" y="0"/>
            <a:chExt cx="6186311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121291" y="1388765"/>
            <a:ext cx="8609395" cy="821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91"/>
              </a:lnSpc>
            </a:pPr>
            <a:r>
              <a:rPr lang="en-US" sz="4208" dirty="0" err="1">
                <a:solidFill>
                  <a:srgbClr val="0F3256"/>
                </a:solidFill>
                <a:latin typeface="Open Sans"/>
              </a:rPr>
              <a:t>Comprende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più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plessi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distribuiti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sul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territorio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dei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Comuni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di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Buccino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e 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Palomonte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.</a:t>
            </a:r>
          </a:p>
          <a:p>
            <a:pPr algn="just">
              <a:lnSpc>
                <a:spcPts val="5891"/>
              </a:lnSpc>
            </a:pPr>
            <a:r>
              <a:rPr lang="en-US" sz="4208" dirty="0" err="1">
                <a:solidFill>
                  <a:srgbClr val="0F3256"/>
                </a:solidFill>
                <a:latin typeface="Open Sans"/>
              </a:rPr>
              <a:t>Ogni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plesso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rappresenta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un’articolazione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del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nostro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Istituto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,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una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comunità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di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docenti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e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alunni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,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una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realtà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locale con le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proprie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specificità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che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sa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rispondere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attivamente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alle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domande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di un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certo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 </a:t>
            </a:r>
            <a:r>
              <a:rPr lang="en-US" sz="4208" dirty="0" err="1">
                <a:solidFill>
                  <a:srgbClr val="0F3256"/>
                </a:solidFill>
                <a:latin typeface="Open Sans"/>
              </a:rPr>
              <a:t>ambiente</a:t>
            </a:r>
            <a:r>
              <a:rPr lang="en-US" sz="4208" dirty="0">
                <a:solidFill>
                  <a:srgbClr val="0F3256"/>
                </a:solidFill>
                <a:latin typeface="Open Sans"/>
              </a:rPr>
              <a:t>.</a:t>
            </a:r>
          </a:p>
          <a:p>
            <a:pPr algn="ctr">
              <a:lnSpc>
                <a:spcPts val="6659"/>
              </a:lnSpc>
            </a:pPr>
            <a:endParaRPr lang="en-US" sz="4208" dirty="0">
              <a:solidFill>
                <a:srgbClr val="0F3256"/>
              </a:solidFill>
              <a:latin typeface="Open San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132" y="1973665"/>
            <a:ext cx="8319390" cy="56155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44364" y="2806555"/>
            <a:ext cx="5066927" cy="394980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5574144" y="-11867758"/>
            <a:ext cx="7094294" cy="18288000"/>
            <a:chOff x="0" y="0"/>
            <a:chExt cx="2399798" cy="61863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99798" cy="6186311"/>
            </a:xfrm>
            <a:custGeom>
              <a:avLst/>
              <a:gdLst/>
              <a:ahLst/>
              <a:cxnLst/>
              <a:rect l="l" t="t" r="r" b="b"/>
              <a:pathLst>
                <a:path w="2399798" h="6186311">
                  <a:moveTo>
                    <a:pt x="2275338" y="6186311"/>
                  </a:moveTo>
                  <a:lnTo>
                    <a:pt x="124460" y="6186311"/>
                  </a:lnTo>
                  <a:cubicBezTo>
                    <a:pt x="55880" y="6186311"/>
                    <a:pt x="0" y="6130431"/>
                    <a:pt x="0" y="6061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75338" y="0"/>
                  </a:lnTo>
                  <a:cubicBezTo>
                    <a:pt x="2343918" y="0"/>
                    <a:pt x="2399798" y="55880"/>
                    <a:pt x="2399798" y="124460"/>
                  </a:cubicBezTo>
                  <a:lnTo>
                    <a:pt x="2399798" y="6061851"/>
                  </a:lnTo>
                  <a:cubicBezTo>
                    <a:pt x="2399798" y="6130431"/>
                    <a:pt x="2343918" y="6186311"/>
                    <a:pt x="2275338" y="6186311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818" r="24882"/>
          <a:stretch>
            <a:fillRect/>
          </a:stretch>
        </p:blipFill>
        <p:spPr>
          <a:xfrm rot="5400000">
            <a:off x="10181607" y="1286066"/>
            <a:ext cx="6288821" cy="93852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21291" y="3368250"/>
            <a:ext cx="3949753" cy="2309761"/>
            <a:chOff x="0" y="0"/>
            <a:chExt cx="5638478" cy="3230880"/>
          </a:xfrm>
        </p:grpSpPr>
        <p:sp>
          <p:nvSpPr>
            <p:cNvPr id="4" name="Freeform 4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6337906"/>
            <a:ext cx="3949753" cy="2309761"/>
            <a:chOff x="0" y="0"/>
            <a:chExt cx="5638478" cy="3230880"/>
          </a:xfrm>
        </p:grpSpPr>
        <p:sp>
          <p:nvSpPr>
            <p:cNvPr id="6" name="Freeform 6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503401" y="6337906"/>
            <a:ext cx="3949753" cy="2309761"/>
            <a:chOff x="0" y="0"/>
            <a:chExt cx="5638478" cy="3230880"/>
          </a:xfrm>
        </p:grpSpPr>
        <p:sp>
          <p:nvSpPr>
            <p:cNvPr id="8" name="Freeform 8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326017" y="3302577"/>
            <a:ext cx="3933283" cy="2300130"/>
            <a:chOff x="0" y="0"/>
            <a:chExt cx="5638478" cy="3230880"/>
          </a:xfrm>
        </p:grpSpPr>
        <p:sp>
          <p:nvSpPr>
            <p:cNvPr id="10" name="Freeform 10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2387" y="1216602"/>
            <a:ext cx="12104890" cy="20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191919"/>
                </a:solidFill>
                <a:latin typeface="Roboto"/>
              </a:rPr>
              <a:t>Attualmente risulta composto da:</a:t>
            </a:r>
          </a:p>
          <a:p>
            <a:pPr algn="ctr">
              <a:lnSpc>
                <a:spcPts val="8399"/>
              </a:lnSpc>
            </a:pPr>
            <a:endParaRPr lang="en-US" sz="5999">
              <a:solidFill>
                <a:srgbClr val="191919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387" y="3197802"/>
            <a:ext cx="7923310" cy="449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87" lvl="1" indent="-550543">
              <a:lnSpc>
                <a:spcPts val="7139"/>
              </a:lnSpc>
              <a:spcBef>
                <a:spcPct val="0"/>
              </a:spcBef>
              <a:buFont typeface="Arial"/>
              <a:buChar char="•"/>
            </a:pPr>
            <a:r>
              <a:rPr lang="en-US" sz="5099">
                <a:solidFill>
                  <a:srgbClr val="191919"/>
                </a:solidFill>
                <a:latin typeface="Roboto"/>
              </a:rPr>
              <a:t>3 scuole dell’Infanzia; </a:t>
            </a:r>
          </a:p>
          <a:p>
            <a:pPr marL="1101087" lvl="1" indent="-550543">
              <a:lnSpc>
                <a:spcPts val="7139"/>
              </a:lnSpc>
              <a:spcBef>
                <a:spcPct val="0"/>
              </a:spcBef>
              <a:buFont typeface="Arial"/>
              <a:buChar char="•"/>
            </a:pPr>
            <a:r>
              <a:rPr lang="en-US" sz="5099">
                <a:solidFill>
                  <a:srgbClr val="191919"/>
                </a:solidFill>
                <a:latin typeface="Roboto"/>
              </a:rPr>
              <a:t>4 scuole della Primaria;</a:t>
            </a:r>
          </a:p>
          <a:p>
            <a:pPr marL="1101087" lvl="1" indent="-550543">
              <a:lnSpc>
                <a:spcPts val="7139"/>
              </a:lnSpc>
              <a:spcBef>
                <a:spcPct val="0"/>
              </a:spcBef>
              <a:buFont typeface="Arial"/>
              <a:buChar char="•"/>
            </a:pPr>
            <a:r>
              <a:rPr lang="en-US" sz="5099">
                <a:solidFill>
                  <a:srgbClr val="191919"/>
                </a:solidFill>
                <a:latin typeface="Roboto"/>
              </a:rPr>
              <a:t>3 scuole della Secondaria di I grado;</a:t>
            </a:r>
          </a:p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191919"/>
                </a:solidFill>
                <a:latin typeface="Roboto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924878"/>
            <a:ext cx="6084635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191919"/>
                </a:solidFill>
                <a:latin typeface="Roboto"/>
              </a:rPr>
              <a:t>ospitate in  10 plessi.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14417" y="3003714"/>
            <a:ext cx="3163500" cy="213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78"/>
              </a:lnSpc>
              <a:spcBef>
                <a:spcPct val="0"/>
              </a:spcBef>
            </a:pPr>
            <a:r>
              <a:rPr lang="en-US" sz="4056">
                <a:solidFill>
                  <a:srgbClr val="191919"/>
                </a:solidFill>
                <a:latin typeface="Roboto"/>
              </a:rPr>
              <a:t>Buccino Capoluogo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14417" y="6554810"/>
            <a:ext cx="3163500" cy="1616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8"/>
              </a:lnSpc>
              <a:spcBef>
                <a:spcPct val="0"/>
              </a:spcBef>
            </a:pPr>
            <a:r>
              <a:rPr lang="en-US" sz="4620">
                <a:solidFill>
                  <a:srgbClr val="191919"/>
                </a:solidFill>
                <a:latin typeface="Roboto"/>
              </a:rPr>
              <a:t>Buccino Borgo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05104" y="5832634"/>
            <a:ext cx="2946347" cy="2338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6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236"/>
              </a:lnSpc>
              <a:spcBef>
                <a:spcPct val="0"/>
              </a:spcBef>
            </a:pPr>
            <a:r>
              <a:rPr lang="en-US" sz="4454">
                <a:solidFill>
                  <a:srgbClr val="191919"/>
                </a:solidFill>
                <a:latin typeface="Roboto"/>
              </a:rPr>
              <a:t>Palomonte Capoluogo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43463" y="3094846"/>
            <a:ext cx="2898391" cy="204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449"/>
              </a:lnSpc>
              <a:spcBef>
                <a:spcPct val="0"/>
              </a:spcBef>
            </a:pPr>
            <a:r>
              <a:rPr lang="en-US" sz="3892">
                <a:solidFill>
                  <a:srgbClr val="191919"/>
                </a:solidFill>
                <a:latin typeface="Roboto"/>
              </a:rPr>
              <a:t>Palomonte Bivio</a:t>
            </a:r>
          </a:p>
        </p:txBody>
      </p:sp>
      <p:grpSp>
        <p:nvGrpSpPr>
          <p:cNvPr id="18" name="Group 18"/>
          <p:cNvGrpSpPr/>
          <p:nvPr/>
        </p:nvGrpSpPr>
        <p:grpSpPr>
          <a:xfrm rot="-5400000">
            <a:off x="5574144" y="-11867758"/>
            <a:ext cx="7094294" cy="18288000"/>
            <a:chOff x="0" y="0"/>
            <a:chExt cx="2399798" cy="61863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99798" cy="6186311"/>
            </a:xfrm>
            <a:custGeom>
              <a:avLst/>
              <a:gdLst/>
              <a:ahLst/>
              <a:cxnLst/>
              <a:rect l="l" t="t" r="r" b="b"/>
              <a:pathLst>
                <a:path w="2399798" h="6186311">
                  <a:moveTo>
                    <a:pt x="2275338" y="6186311"/>
                  </a:moveTo>
                  <a:lnTo>
                    <a:pt x="124460" y="6186311"/>
                  </a:lnTo>
                  <a:cubicBezTo>
                    <a:pt x="55880" y="6186311"/>
                    <a:pt x="0" y="6130431"/>
                    <a:pt x="0" y="6061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75338" y="0"/>
                  </a:lnTo>
                  <a:cubicBezTo>
                    <a:pt x="2343918" y="0"/>
                    <a:pt x="2399798" y="55880"/>
                    <a:pt x="2399798" y="124460"/>
                  </a:cubicBezTo>
                  <a:lnTo>
                    <a:pt x="2399798" y="6061851"/>
                  </a:lnTo>
                  <a:cubicBezTo>
                    <a:pt x="2399798" y="6130431"/>
                    <a:pt x="2343918" y="6186311"/>
                    <a:pt x="2275338" y="6186311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5574144" y="4040594"/>
            <a:ext cx="7094294" cy="18288000"/>
            <a:chOff x="0" y="0"/>
            <a:chExt cx="2399798" cy="61863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99798" cy="6186311"/>
            </a:xfrm>
            <a:custGeom>
              <a:avLst/>
              <a:gdLst/>
              <a:ahLst/>
              <a:cxnLst/>
              <a:rect l="l" t="t" r="r" b="b"/>
              <a:pathLst>
                <a:path w="2399798" h="6186311">
                  <a:moveTo>
                    <a:pt x="2275338" y="6186311"/>
                  </a:moveTo>
                  <a:lnTo>
                    <a:pt x="124460" y="6186311"/>
                  </a:lnTo>
                  <a:cubicBezTo>
                    <a:pt x="55880" y="6186311"/>
                    <a:pt x="0" y="6130431"/>
                    <a:pt x="0" y="6061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75338" y="0"/>
                  </a:lnTo>
                  <a:cubicBezTo>
                    <a:pt x="2343918" y="0"/>
                    <a:pt x="2399798" y="55880"/>
                    <a:pt x="2399798" y="124460"/>
                  </a:cubicBezTo>
                  <a:lnTo>
                    <a:pt x="2399798" y="6061851"/>
                  </a:lnTo>
                  <a:cubicBezTo>
                    <a:pt x="2399798" y="6130431"/>
                    <a:pt x="2343918" y="6186311"/>
                    <a:pt x="2275338" y="6186311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429" y="1085376"/>
            <a:ext cx="9916956" cy="3246705"/>
            <a:chOff x="0" y="0"/>
            <a:chExt cx="1241336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1215936" cy="360680"/>
            </a:xfrm>
            <a:custGeom>
              <a:avLst/>
              <a:gdLst/>
              <a:ahLst/>
              <a:cxnLst/>
              <a:rect l="l" t="t" r="r" b="b"/>
              <a:pathLst>
                <a:path w="1215936" h="360680">
                  <a:moveTo>
                    <a:pt x="1215936" y="180340"/>
                  </a:moveTo>
                  <a:cubicBezTo>
                    <a:pt x="1215936" y="81280"/>
                    <a:pt x="1135926" y="0"/>
                    <a:pt x="103559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035596" y="360680"/>
                  </a:lnTo>
                  <a:cubicBezTo>
                    <a:pt x="1134656" y="360680"/>
                    <a:pt x="1215936" y="279400"/>
                    <a:pt x="1215936" y="180340"/>
                  </a:cubicBezTo>
                  <a:close/>
                </a:path>
              </a:pathLst>
            </a:custGeom>
            <a:solidFill>
              <a:srgbClr val="37C9EF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409410" y="0"/>
            <a:ext cx="1952277" cy="10287000"/>
            <a:chOff x="0" y="0"/>
            <a:chExt cx="660400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0400" cy="3479800"/>
            </a:xfrm>
            <a:custGeom>
              <a:avLst/>
              <a:gdLst/>
              <a:ahLst/>
              <a:cxnLst/>
              <a:rect l="l" t="t" r="r" b="b"/>
              <a:pathLst>
                <a:path w="660400" h="3479800">
                  <a:moveTo>
                    <a:pt x="535940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3355340"/>
                  </a:lnTo>
                  <a:cubicBezTo>
                    <a:pt x="660400" y="3423920"/>
                    <a:pt x="604520" y="3479800"/>
                    <a:pt x="535940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2912" y="169706"/>
            <a:ext cx="761588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 err="1">
                <a:solidFill>
                  <a:srgbClr val="000000"/>
                </a:solidFill>
                <a:latin typeface="Roboto Bold"/>
              </a:rPr>
              <a:t>Organizzazione</a:t>
            </a:r>
            <a:r>
              <a:rPr lang="en-US" sz="5599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Roboto Bold"/>
              </a:rPr>
              <a:t>classi</a:t>
            </a:r>
            <a:endParaRPr lang="en-US" sz="5599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6225" y="1738766"/>
            <a:ext cx="8750877" cy="185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Roboto"/>
              </a:rPr>
              <a:t>SCUOLA DELL’INFANZIA BUCCINO “BORGO”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Roboto"/>
              </a:rPr>
              <a:t>Entrata ore 08.10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Roboto"/>
              </a:rPr>
              <a:t>Uscita ore 16.10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13467" y="2708728"/>
            <a:ext cx="10374533" cy="3218427"/>
            <a:chOff x="0" y="0"/>
            <a:chExt cx="1310022" cy="406400"/>
          </a:xfrm>
        </p:grpSpPr>
        <p:sp>
          <p:nvSpPr>
            <p:cNvPr id="9" name="Freeform 9"/>
            <p:cNvSpPr/>
            <p:nvPr/>
          </p:nvSpPr>
          <p:spPr>
            <a:xfrm>
              <a:off x="17780" y="22860"/>
              <a:ext cx="1284622" cy="360680"/>
            </a:xfrm>
            <a:custGeom>
              <a:avLst/>
              <a:gdLst/>
              <a:ahLst/>
              <a:cxnLst/>
              <a:rect l="l" t="t" r="r" b="b"/>
              <a:pathLst>
                <a:path w="1284622" h="360680">
                  <a:moveTo>
                    <a:pt x="1284622" y="180340"/>
                  </a:moveTo>
                  <a:cubicBezTo>
                    <a:pt x="1284622" y="81280"/>
                    <a:pt x="1204612" y="0"/>
                    <a:pt x="110428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104282" y="360680"/>
                  </a:lnTo>
                  <a:cubicBezTo>
                    <a:pt x="1203342" y="360680"/>
                    <a:pt x="1284622" y="279400"/>
                    <a:pt x="1284622" y="180340"/>
                  </a:cubicBezTo>
                  <a:close/>
                </a:path>
              </a:pathLst>
            </a:custGeom>
            <a:solidFill>
              <a:srgbClr val="3EC7DA">
                <a:alpha val="84706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15429" y="4897103"/>
            <a:ext cx="10374533" cy="3218427"/>
            <a:chOff x="0" y="0"/>
            <a:chExt cx="1310022" cy="406400"/>
          </a:xfrm>
        </p:grpSpPr>
        <p:sp>
          <p:nvSpPr>
            <p:cNvPr id="11" name="Freeform 11"/>
            <p:cNvSpPr/>
            <p:nvPr/>
          </p:nvSpPr>
          <p:spPr>
            <a:xfrm>
              <a:off x="17780" y="22860"/>
              <a:ext cx="1284622" cy="360680"/>
            </a:xfrm>
            <a:custGeom>
              <a:avLst/>
              <a:gdLst/>
              <a:ahLst/>
              <a:cxnLst/>
              <a:rect l="l" t="t" r="r" b="b"/>
              <a:pathLst>
                <a:path w="1284622" h="360680">
                  <a:moveTo>
                    <a:pt x="1284622" y="180340"/>
                  </a:moveTo>
                  <a:cubicBezTo>
                    <a:pt x="1284622" y="81280"/>
                    <a:pt x="1204612" y="0"/>
                    <a:pt x="110428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104282" y="360680"/>
                  </a:lnTo>
                  <a:cubicBezTo>
                    <a:pt x="1203342" y="360680"/>
                    <a:pt x="1284622" y="279400"/>
                    <a:pt x="1284622" y="180340"/>
                  </a:cubicBezTo>
                  <a:close/>
                </a:path>
              </a:pathLst>
            </a:custGeom>
            <a:solidFill>
              <a:srgbClr val="86EAE9">
                <a:alpha val="8470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28047" y="7068573"/>
            <a:ext cx="10374533" cy="3218427"/>
            <a:chOff x="0" y="0"/>
            <a:chExt cx="1310022" cy="406400"/>
          </a:xfrm>
        </p:grpSpPr>
        <p:sp>
          <p:nvSpPr>
            <p:cNvPr id="13" name="Freeform 13"/>
            <p:cNvSpPr/>
            <p:nvPr/>
          </p:nvSpPr>
          <p:spPr>
            <a:xfrm>
              <a:off x="17780" y="22860"/>
              <a:ext cx="1284622" cy="360680"/>
            </a:xfrm>
            <a:custGeom>
              <a:avLst/>
              <a:gdLst/>
              <a:ahLst/>
              <a:cxnLst/>
              <a:rect l="l" t="t" r="r" b="b"/>
              <a:pathLst>
                <a:path w="1284622" h="360680">
                  <a:moveTo>
                    <a:pt x="1284622" y="180340"/>
                  </a:moveTo>
                  <a:cubicBezTo>
                    <a:pt x="1284622" y="81280"/>
                    <a:pt x="1204612" y="0"/>
                    <a:pt x="110428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104282" y="360680"/>
                  </a:lnTo>
                  <a:cubicBezTo>
                    <a:pt x="1203342" y="360680"/>
                    <a:pt x="1284622" y="279400"/>
                    <a:pt x="1284622" y="180340"/>
                  </a:cubicBezTo>
                  <a:close/>
                </a:path>
              </a:pathLst>
            </a:custGeom>
            <a:solidFill>
              <a:srgbClr val="3EDAD8">
                <a:alpha val="84706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427817" y="3084772"/>
            <a:ext cx="9345833" cy="239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SCUOLA PRIMARIA BUCCINO “SAN VITO” Entrata ore 08.15 da lunedì a venerdì Uscita ore 13.15 lunedì, martedì, giovedì e venerdì ore 16.15 mercoledì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225" y="5273146"/>
            <a:ext cx="9883737" cy="239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SCUOLA PRIMARIA BUCCINO “BORGO”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Entrata ore 08.10 da lunedì a venerdì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Uscita ore 13.10 lunedì, martedì, giovedì e venerdì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ore 16.10 mercoledì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37886" y="7444616"/>
            <a:ext cx="9725694" cy="239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SCUOLA SECONDARIA DI I GRADO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Entrata ore 08.00 da lunedì a venerdì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 Uscita ore 13.40 lunedì, mercoledì e venerdì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ore 17.00 martedì e giovedì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185" y="1169980"/>
            <a:ext cx="9916956" cy="3246705"/>
            <a:chOff x="0" y="0"/>
            <a:chExt cx="1241336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1215936" cy="360680"/>
            </a:xfrm>
            <a:custGeom>
              <a:avLst/>
              <a:gdLst/>
              <a:ahLst/>
              <a:cxnLst/>
              <a:rect l="l" t="t" r="r" b="b"/>
              <a:pathLst>
                <a:path w="1215936" h="360680">
                  <a:moveTo>
                    <a:pt x="1215936" y="180340"/>
                  </a:moveTo>
                  <a:cubicBezTo>
                    <a:pt x="1215936" y="81280"/>
                    <a:pt x="1135926" y="0"/>
                    <a:pt x="103559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035596" y="360680"/>
                  </a:lnTo>
                  <a:cubicBezTo>
                    <a:pt x="1134656" y="360680"/>
                    <a:pt x="1215936" y="279400"/>
                    <a:pt x="1215936" y="180340"/>
                  </a:cubicBezTo>
                  <a:close/>
                </a:path>
              </a:pathLst>
            </a:custGeom>
            <a:solidFill>
              <a:srgbClr val="37C9EF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409410" y="0"/>
            <a:ext cx="1952277" cy="10287000"/>
            <a:chOff x="0" y="0"/>
            <a:chExt cx="660400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0400" cy="3479800"/>
            </a:xfrm>
            <a:custGeom>
              <a:avLst/>
              <a:gdLst/>
              <a:ahLst/>
              <a:cxnLst/>
              <a:rect l="l" t="t" r="r" b="b"/>
              <a:pathLst>
                <a:path w="660400" h="3479800">
                  <a:moveTo>
                    <a:pt x="535940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3355340"/>
                  </a:lnTo>
                  <a:cubicBezTo>
                    <a:pt x="660400" y="3423920"/>
                    <a:pt x="604520" y="3479800"/>
                    <a:pt x="535940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2912" y="169706"/>
            <a:ext cx="784448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 err="1">
                <a:solidFill>
                  <a:srgbClr val="000000"/>
                </a:solidFill>
                <a:latin typeface="Roboto Bold"/>
              </a:rPr>
              <a:t>Organizzazione</a:t>
            </a:r>
            <a:r>
              <a:rPr lang="en-US" sz="5599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5599" dirty="0" err="1">
                <a:solidFill>
                  <a:srgbClr val="000000"/>
                </a:solidFill>
                <a:latin typeface="Roboto Bold"/>
              </a:rPr>
              <a:t>classi</a:t>
            </a:r>
            <a:endParaRPr lang="en-US" sz="5599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645010"/>
            <a:ext cx="7776081" cy="185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Roboto"/>
              </a:rPr>
              <a:t>SCUOLA DELL’INFANZIA PALOMONTE”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Roboto"/>
              </a:rPr>
              <a:t>Entrata</a:t>
            </a:r>
            <a:r>
              <a:rPr lang="en-US" sz="3500" dirty="0">
                <a:solidFill>
                  <a:srgbClr val="000000"/>
                </a:solidFill>
                <a:latin typeface="Roboto"/>
              </a:rPr>
              <a:t> ore 08.00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Roboto"/>
              </a:rPr>
              <a:t>Uscita</a:t>
            </a:r>
            <a:r>
              <a:rPr lang="en-US" sz="3500" dirty="0">
                <a:solidFill>
                  <a:srgbClr val="000000"/>
                </a:solidFill>
                <a:latin typeface="Roboto"/>
              </a:rPr>
              <a:t> ore 16.00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45132" y="2729585"/>
            <a:ext cx="11851724" cy="3676687"/>
            <a:chOff x="0" y="0"/>
            <a:chExt cx="1310022" cy="406400"/>
          </a:xfrm>
        </p:grpSpPr>
        <p:sp>
          <p:nvSpPr>
            <p:cNvPr id="9" name="Freeform 9"/>
            <p:cNvSpPr/>
            <p:nvPr/>
          </p:nvSpPr>
          <p:spPr>
            <a:xfrm>
              <a:off x="17780" y="22860"/>
              <a:ext cx="1284622" cy="360680"/>
            </a:xfrm>
            <a:custGeom>
              <a:avLst/>
              <a:gdLst/>
              <a:ahLst/>
              <a:cxnLst/>
              <a:rect l="l" t="t" r="r" b="b"/>
              <a:pathLst>
                <a:path w="1284622" h="360680">
                  <a:moveTo>
                    <a:pt x="1284622" y="180340"/>
                  </a:moveTo>
                  <a:cubicBezTo>
                    <a:pt x="1284622" y="81280"/>
                    <a:pt x="1204612" y="0"/>
                    <a:pt x="110428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104282" y="360680"/>
                  </a:lnTo>
                  <a:cubicBezTo>
                    <a:pt x="1203342" y="360680"/>
                    <a:pt x="1284622" y="279400"/>
                    <a:pt x="1284622" y="180340"/>
                  </a:cubicBezTo>
                  <a:close/>
                </a:path>
              </a:pathLst>
            </a:custGeom>
            <a:solidFill>
              <a:srgbClr val="3EC7DA">
                <a:alpha val="84706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32191" y="5636680"/>
            <a:ext cx="12973902" cy="4024814"/>
            <a:chOff x="0" y="0"/>
            <a:chExt cx="1310022" cy="406400"/>
          </a:xfrm>
        </p:grpSpPr>
        <p:sp>
          <p:nvSpPr>
            <p:cNvPr id="11" name="Freeform 11"/>
            <p:cNvSpPr/>
            <p:nvPr/>
          </p:nvSpPr>
          <p:spPr>
            <a:xfrm>
              <a:off x="17780" y="22860"/>
              <a:ext cx="1284622" cy="360680"/>
            </a:xfrm>
            <a:custGeom>
              <a:avLst/>
              <a:gdLst/>
              <a:ahLst/>
              <a:cxnLst/>
              <a:rect l="l" t="t" r="r" b="b"/>
              <a:pathLst>
                <a:path w="1284622" h="360680">
                  <a:moveTo>
                    <a:pt x="1284622" y="180340"/>
                  </a:moveTo>
                  <a:cubicBezTo>
                    <a:pt x="1284622" y="81280"/>
                    <a:pt x="1204612" y="0"/>
                    <a:pt x="1104282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104282" y="360680"/>
                  </a:lnTo>
                  <a:cubicBezTo>
                    <a:pt x="1203342" y="360680"/>
                    <a:pt x="1284622" y="279400"/>
                    <a:pt x="1284622" y="180340"/>
                  </a:cubicBezTo>
                  <a:close/>
                </a:path>
              </a:pathLst>
            </a:custGeom>
            <a:solidFill>
              <a:srgbClr val="3EDAD8">
                <a:alpha val="84706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268253" y="3106375"/>
            <a:ext cx="9345833" cy="299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Roboto"/>
              </a:rPr>
              <a:t>SCUOLA PRIMARIA PALOMONTE</a:t>
            </a:r>
          </a:p>
          <a:p>
            <a:pPr algn="just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Roboto"/>
              </a:rPr>
              <a:t>Entrata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 ore 08.05 da </a:t>
            </a:r>
            <a:r>
              <a:rPr lang="en-US" sz="3399" dirty="0" err="1">
                <a:solidFill>
                  <a:srgbClr val="000000"/>
                </a:solidFill>
                <a:latin typeface="Roboto"/>
              </a:rPr>
              <a:t>lunedì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Roboto"/>
              </a:rPr>
              <a:t>mercoledì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Roboto"/>
              </a:rPr>
              <a:t>venerdì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"/>
              </a:rPr>
              <a:t>Uscita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 ore 13.35</a:t>
            </a:r>
          </a:p>
          <a:p>
            <a:pPr algn="just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Roboto"/>
              </a:rPr>
              <a:t>Entrata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 ore 08.05 </a:t>
            </a:r>
            <a:r>
              <a:rPr lang="en-US" sz="3399" dirty="0" err="1">
                <a:solidFill>
                  <a:srgbClr val="000000"/>
                </a:solidFill>
                <a:latin typeface="Roboto"/>
              </a:rPr>
              <a:t>martedì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Roboto"/>
              </a:rPr>
              <a:t>giovedì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"/>
              </a:rPr>
              <a:t>Uscita</a:t>
            </a:r>
            <a:r>
              <a:rPr lang="en-US" sz="3399" dirty="0">
                <a:solidFill>
                  <a:srgbClr val="000000"/>
                </a:solidFill>
                <a:latin typeface="Roboto"/>
              </a:rPr>
              <a:t> ore 13:20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6715954"/>
            <a:ext cx="11912470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SCUOLA SECONDARIA DI I GRADO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Entrata ore 08.00 lunedì, mercoledì, venerdì Uscita ore 13.40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</a:rPr>
              <a:t>Entrata ore 08:00 martedì e giovedì  Uscita ore 13.20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</Words>
  <Application>Microsoft Office PowerPoint</Application>
  <PresentationFormat>Personalizzato</PresentationFormat>
  <Paragraphs>199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Roboto</vt:lpstr>
      <vt:lpstr>Open Sans Extra Bold</vt:lpstr>
      <vt:lpstr>Arial</vt:lpstr>
      <vt:lpstr>Roboto Bold</vt:lpstr>
      <vt:lpstr>Calibri</vt:lpstr>
      <vt:lpstr>Open Sans Bold</vt:lpstr>
      <vt:lpstr>Open Sans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PTOF</dc:title>
  <dc:creator>Utente</dc:creator>
  <cp:lastModifiedBy>Utente</cp:lastModifiedBy>
  <cp:revision>5</cp:revision>
  <dcterms:created xsi:type="dcterms:W3CDTF">2006-08-16T00:00:00Z</dcterms:created>
  <dcterms:modified xsi:type="dcterms:W3CDTF">2023-09-11T14:29:17Z</dcterms:modified>
  <dc:identifier>DAFUxQY1onI</dc:identifier>
</cp:coreProperties>
</file>